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Evolventa" charset="1" panose="020B0502020202020204"/>
      <p:regular r:id="rId20"/>
    </p:embeddedFont>
    <p:embeddedFont>
      <p:font typeface="Evolventa Bold" charset="1" panose="020B0702020202020204"/>
      <p:regular r:id="rId21"/>
    </p:embeddedFont>
    <p:embeddedFont>
      <p:font typeface="Poppins Medium" charset="1" panose="00000600000000000000"/>
      <p:regular r:id="rId22"/>
    </p:embeddedFont>
    <p:embeddedFont>
      <p:font typeface="Poppins Ultra-Bold" charset="1" panose="00000900000000000000"/>
      <p:regular r:id="rId23"/>
    </p:embeddedFont>
    <p:embeddedFont>
      <p:font typeface="Poppins" charset="1" panose="00000500000000000000"/>
      <p:regular r:id="rId24"/>
    </p:embeddedFont>
    <p:embeddedFont>
      <p:font typeface="Poppins Bold" charset="1" panose="00000800000000000000"/>
      <p:regular r:id="rId25"/>
    </p:embeddedFont>
    <p:embeddedFont>
      <p:font typeface="Poppins Heavy" charset="1" panose="00000A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ailto:kmcilwane@crystalequation.com" TargetMode="External" Type="http://schemas.openxmlformats.org/officeDocument/2006/relationships/hyperlink"/><Relationship Id="rId11" Target="mailto:jlabno@crystalequation.com" TargetMode="External" Type="http://schemas.openxmlformats.org/officeDocument/2006/relationships/hyperlink"/><Relationship Id="rId2" Target="../media/image35.jpeg" Type="http://schemas.openxmlformats.org/officeDocument/2006/relationships/image"/><Relationship Id="rId3" Target="mailto:cterman@crystalequation.com" TargetMode="External" Type="http://schemas.openxmlformats.org/officeDocument/2006/relationships/hyperlink"/><Relationship Id="rId4" Target="mailto:jselders@crystalequation.com" TargetMode="External" Type="http://schemas.openxmlformats.org/officeDocument/2006/relationships/hyperlink"/><Relationship Id="rId5" Target="mailto:ana@crystalequation.com" TargetMode="External" Type="http://schemas.openxmlformats.org/officeDocument/2006/relationships/hyperlink"/><Relationship Id="rId6" Target="mailto:ahowell@crystalequation.com" TargetMode="External" Type="http://schemas.openxmlformats.org/officeDocument/2006/relationships/hyperlink"/><Relationship Id="rId7" Target="mailto:ktaylor@crystalequation.com" TargetMode="External" Type="http://schemas.openxmlformats.org/officeDocument/2006/relationships/hyperlink"/><Relationship Id="rId8" Target="mailto:mmohamed@crystalequation.com" TargetMode="External" Type="http://schemas.openxmlformats.org/officeDocument/2006/relationships/hyperlink"/><Relationship Id="rId9" Target="mailto:maxwell@crystalequation.com"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8888" y="1757486"/>
            <a:ext cx="6817181" cy="6817181"/>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A7ADBC"/>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287279" y="2055878"/>
            <a:ext cx="6220398" cy="6220398"/>
          </a:xfrm>
          <a:custGeom>
            <a:avLst/>
            <a:gdLst/>
            <a:ahLst/>
            <a:cxnLst/>
            <a:rect r="r" b="b" t="t" l="l"/>
            <a:pathLst>
              <a:path h="6220398" w="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087" y="2138378"/>
            <a:ext cx="6055396" cy="6055396"/>
          </a:xfrm>
          <a:custGeom>
            <a:avLst/>
            <a:gdLst/>
            <a:ahLst/>
            <a:cxnLst/>
            <a:rect r="r" b="b" t="t" l="l"/>
            <a:pathLst>
              <a:path h="6055396" w="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19823" y="2399664"/>
            <a:ext cx="5805876" cy="5532824"/>
            <a:chOff x="0" y="0"/>
            <a:chExt cx="852913" cy="812800"/>
          </a:xfrm>
        </p:grpSpPr>
        <p:sp>
          <p:nvSpPr>
            <p:cNvPr name="Freeform 8" id="8"/>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sp>
        <p:sp>
          <p:nvSpPr>
            <p:cNvPr name="TextBox 9" id="9"/>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823139" y="2546595"/>
            <a:ext cx="5148678" cy="5148657"/>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t="0" r="-25046" b="0"/>
              </a:stretch>
            </a:blipFill>
          </p:spPr>
        </p:sp>
      </p:grpSp>
      <p:sp>
        <p:nvSpPr>
          <p:cNvPr name="Freeform 12" id="12"/>
          <p:cNvSpPr/>
          <p:nvPr/>
        </p:nvSpPr>
        <p:spPr>
          <a:xfrm flipH="false" flipV="false" rot="-10800000">
            <a:off x="4397478" y="750863"/>
            <a:ext cx="4392637" cy="8785274"/>
          </a:xfrm>
          <a:custGeom>
            <a:avLst/>
            <a:gdLst/>
            <a:ahLst/>
            <a:cxnLst/>
            <a:rect r="r" b="b" t="t" l="l"/>
            <a:pathLst>
              <a:path h="8785274" w="4392637">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802175" y="4393923"/>
            <a:ext cx="5103504" cy="1499154"/>
          </a:xfrm>
          <a:custGeom>
            <a:avLst/>
            <a:gdLst/>
            <a:ahLst/>
            <a:cxnLst/>
            <a:rect r="r" b="b" t="t" l="l"/>
            <a:pathLst>
              <a:path h="1499154" w="510350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03801" y="2353149"/>
            <a:ext cx="432044" cy="4320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46065" y="7456654"/>
            <a:ext cx="432044" cy="4320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3827" y="9089590"/>
            <a:ext cx="2831992" cy="283199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6770"/>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823139" y="435103"/>
            <a:ext cx="1187194" cy="11871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517484" y="8711283"/>
            <a:ext cx="1050577" cy="10505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042772" y="-897152"/>
            <a:ext cx="1794303" cy="1794303"/>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8080"/>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799"/>
                </a:lnSpc>
              </a:pPr>
            </a:p>
          </p:txBody>
        </p:sp>
      </p:grpSp>
      <p:sp>
        <p:nvSpPr>
          <p:cNvPr name="Freeform 32" id="32"/>
          <p:cNvSpPr/>
          <p:nvPr/>
        </p:nvSpPr>
        <p:spPr>
          <a:xfrm flipH="false" flipV="false" rot="0">
            <a:off x="10247440" y="8288941"/>
            <a:ext cx="9897851" cy="1115758"/>
          </a:xfrm>
          <a:custGeom>
            <a:avLst/>
            <a:gdLst/>
            <a:ahLst/>
            <a:cxnLst/>
            <a:rect r="r" b="b" t="t" l="l"/>
            <a:pathLst>
              <a:path h="1115758" w="9897851">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3" id="33" descr="A black background with white text  Description automatically generated with low confidence"/>
          <p:cNvSpPr/>
          <p:nvPr/>
        </p:nvSpPr>
        <p:spPr>
          <a:xfrm flipH="false" flipV="false" rot="0">
            <a:off x="10075200" y="774042"/>
            <a:ext cx="5720135" cy="1202116"/>
          </a:xfrm>
          <a:custGeom>
            <a:avLst/>
            <a:gdLst/>
            <a:ahLst/>
            <a:cxnLst/>
            <a:rect r="r" b="b" t="t" l="l"/>
            <a:pathLst>
              <a:path h="1202116" w="5720135">
                <a:moveTo>
                  <a:pt x="0" y="0"/>
                </a:moveTo>
                <a:lnTo>
                  <a:pt x="5720135" y="0"/>
                </a:lnTo>
                <a:lnTo>
                  <a:pt x="5720135" y="1202116"/>
                </a:lnTo>
                <a:lnTo>
                  <a:pt x="0" y="1202116"/>
                </a:lnTo>
                <a:lnTo>
                  <a:pt x="0" y="0"/>
                </a:lnTo>
                <a:close/>
              </a:path>
            </a:pathLst>
          </a:custGeom>
          <a:blipFill>
            <a:blip r:embed="rId11"/>
            <a:stretch>
              <a:fillRect l="0" t="0" r="0" b="0"/>
            </a:stretch>
          </a:blipFill>
        </p:spPr>
      </p:sp>
      <p:sp>
        <p:nvSpPr>
          <p:cNvPr name="TextBox 34" id="34"/>
          <p:cNvSpPr txBox="true"/>
          <p:nvPr/>
        </p:nvSpPr>
        <p:spPr>
          <a:xfrm rot="0">
            <a:off x="9646582" y="4108499"/>
            <a:ext cx="8319148" cy="1953267"/>
          </a:xfrm>
          <a:prstGeom prst="rect">
            <a:avLst/>
          </a:prstGeom>
        </p:spPr>
        <p:txBody>
          <a:bodyPr anchor="t" rtlCol="false" tIns="0" lIns="0" bIns="0" rIns="0">
            <a:spAutoFit/>
          </a:bodyPr>
          <a:lstStyle/>
          <a:p>
            <a:pPr algn="ctr">
              <a:lnSpc>
                <a:spcPts val="4852"/>
              </a:lnSpc>
            </a:pPr>
            <a:r>
              <a:rPr lang="en-US" sz="4043" spc="-19">
                <a:solidFill>
                  <a:srgbClr val="808080"/>
                </a:solidFill>
                <a:latin typeface="Evolventa"/>
                <a:ea typeface="Evolventa"/>
                <a:cs typeface="Evolventa"/>
                <a:sym typeface="Evolventa"/>
              </a:rPr>
              <a:t>2025-2027 Strategic Plan: Embracing Inclusion &amp; Promoting Diversity</a:t>
            </a:r>
          </a:p>
        </p:txBody>
      </p:sp>
      <p:sp>
        <p:nvSpPr>
          <p:cNvPr name="TextBox 35" id="35"/>
          <p:cNvSpPr txBox="true"/>
          <p:nvPr/>
        </p:nvSpPr>
        <p:spPr>
          <a:xfrm rot="0">
            <a:off x="10656938" y="8487025"/>
            <a:ext cx="6958026" cy="614816"/>
          </a:xfrm>
          <a:prstGeom prst="rect">
            <a:avLst/>
          </a:prstGeom>
        </p:spPr>
        <p:txBody>
          <a:bodyPr anchor="t" rtlCol="false" tIns="0" lIns="0" bIns="0" rIns="0">
            <a:spAutoFit/>
          </a:bodyPr>
          <a:lstStyle/>
          <a:p>
            <a:pPr algn="ctr">
              <a:lnSpc>
                <a:spcPts val="4058"/>
              </a:lnSpc>
            </a:pPr>
            <a:r>
              <a:rPr lang="en-US" sz="3381" spc="-16">
                <a:solidFill>
                  <a:srgbClr val="FFFFFF"/>
                </a:solidFill>
                <a:latin typeface="Evolventa"/>
                <a:ea typeface="Evolventa"/>
                <a:cs typeface="Evolventa"/>
                <a:sym typeface="Evolventa"/>
              </a:rPr>
              <a:t>www.crystalequation.com</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Sustainability and Accountability</a:t>
            </a:r>
          </a:p>
        </p:txBody>
      </p:sp>
      <p:graphicFrame>
        <p:nvGraphicFramePr>
          <p:cNvPr name="Table 3" id="3"/>
          <p:cNvGraphicFramePr>
            <a:graphicFrameLocks noGrp="true"/>
          </p:cNvGraphicFramePr>
          <p:nvPr/>
        </p:nvGraphicFramePr>
        <p:xfrm>
          <a:off x="457200" y="1491588"/>
          <a:ext cx="17335500" cy="5321300"/>
        </p:xfrm>
        <a:graphic>
          <a:graphicData uri="http://schemas.openxmlformats.org/drawingml/2006/table">
            <a:tbl>
              <a:tblPr/>
              <a:tblGrid>
                <a:gridCol w="2476500"/>
                <a:gridCol w="2476500"/>
                <a:gridCol w="2476500"/>
                <a:gridCol w="2476500"/>
                <a:gridCol w="2476500"/>
                <a:gridCol w="2476500"/>
                <a:gridCol w="2476500"/>
              </a:tblGrid>
              <a:tr h="315755">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502772">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Sustainability and 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Identify and breakdown systemic barriers to full inclusion by embedding a focus on diversity and inclusion into policies and practices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Ensure policies and practices are reviewed to identify and</a:t>
                      </a:r>
                      <a:endParaRPr lang="en-US" sz="1100"/>
                    </a:p>
                    <a:p>
                      <a:pPr algn="l">
                        <a:lnSpc>
                          <a:spcPts val="2160"/>
                        </a:lnSpc>
                      </a:pPr>
                      <a:r>
                        <a:rPr lang="en-US" sz="1800" spc="61">
                          <a:solidFill>
                            <a:srgbClr val="808080"/>
                          </a:solidFill>
                          <a:latin typeface="Evolventa"/>
                          <a:ea typeface="Evolventa"/>
                          <a:cs typeface="Evolventa"/>
                          <a:sym typeface="Evolventa"/>
                        </a:rPr>
                        <a:t>remove systemic barriers to inclusion</a:t>
                      </a: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Human Resources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Annual</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All policies and practices are reviewed and updated</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r h="2502772">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Sustainability and 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Identify and breakdown systemic barriers to full inclusion by embedding a focus on diversity and inclusion into policies and practices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Review</a:t>
                      </a:r>
                      <a:r>
                        <a:rPr lang="en-US" sz="1800" spc="61">
                          <a:solidFill>
                            <a:srgbClr val="808080"/>
                          </a:solidFill>
                          <a:latin typeface="Evolventa"/>
                          <a:ea typeface="Evolventa"/>
                          <a:cs typeface="Evolventa"/>
                          <a:sym typeface="Evolventa"/>
                        </a:rPr>
                        <a:t> Inclusion and Diversity Policy and update as necessary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Marketing/Human Resources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Annual</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Review</a:t>
                      </a:r>
                      <a:r>
                        <a:rPr lang="en-US" sz="1800" spc="61">
                          <a:solidFill>
                            <a:srgbClr val="808080"/>
                          </a:solidFill>
                          <a:latin typeface="Evolventa"/>
                          <a:ea typeface="Evolventa"/>
                          <a:cs typeface="Evolventa"/>
                          <a:sym typeface="Evolventa"/>
                        </a:rPr>
                        <a:t> policy and update as necessary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r>
            </a:tbl>
          </a:graphicData>
        </a:graphic>
      </p:graphicFrame>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Communication</a:t>
            </a:r>
          </a:p>
        </p:txBody>
      </p:sp>
      <p:graphicFrame>
        <p:nvGraphicFramePr>
          <p:cNvPr name="Table 3" id="3"/>
          <p:cNvGraphicFramePr>
            <a:graphicFrameLocks noGrp="true"/>
          </p:cNvGraphicFramePr>
          <p:nvPr/>
        </p:nvGraphicFramePr>
        <p:xfrm>
          <a:off x="457200" y="1491588"/>
          <a:ext cx="17348200" cy="8183963"/>
        </p:xfrm>
        <a:graphic>
          <a:graphicData uri="http://schemas.openxmlformats.org/drawingml/2006/table">
            <a:tbl>
              <a:tblPr/>
              <a:tblGrid>
                <a:gridCol w="2478314"/>
                <a:gridCol w="2478314"/>
                <a:gridCol w="2478314"/>
                <a:gridCol w="2004888"/>
                <a:gridCol w="1456144"/>
                <a:gridCol w="2661229"/>
                <a:gridCol w="3790997"/>
              </a:tblGrid>
              <a:tr h="316211">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680685">
                <a:tc rowSpan="3">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rowSpan="3">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diversity &amp; inclusion strategy, trainings, success stories, progress, CEO testimonial/ commitment, awards/ recognition, and key days of significance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 &amp; I through direct e-mails, newsletter, website, printed and online materials to existing and potential employees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Communications on diversity and inclusion efforts are included in channels mentioned in the Actions section.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r h="2680685">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diversity &amp; inclusion strategy, trainings, success stories, progress, CEO testimonial/ commitment, awards/ recognition, and key days of significance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inclusion and diversity through direct e-mails, website, printed and online materials to existing and potential clients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Communications on diversity and inclusion efforts are included in channels mentioned in the Actions section.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r>
              <a:tr h="2506383">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Communicate diversity &amp; inclusion strategy, trainings, success stories, progress, CEO testimonial/ commitment, awards/ recognition, and key days of significance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Develop a system to recognize diverse holidays and communicate to staff</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 system for recognizing diverse holidays is implemented and communicated to staff</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bl>
          </a:graphicData>
        </a:graphic>
      </p:graphicFrame>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1820" y="-3012941"/>
            <a:ext cx="12577633" cy="11986103"/>
            <a:chOff x="0" y="0"/>
            <a:chExt cx="852913" cy="812800"/>
          </a:xfrm>
        </p:grpSpPr>
        <p:sp>
          <p:nvSpPr>
            <p:cNvPr name="Freeform 3" id="3"/>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41B6E6"/>
            </a:solidFill>
          </p:spPr>
        </p:sp>
        <p:sp>
          <p:nvSpPr>
            <p:cNvPr name="TextBox 4" id="4"/>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339955" y="-2970297"/>
            <a:ext cx="11153903" cy="11153858"/>
            <a:chOff x="0" y="0"/>
            <a:chExt cx="6350000" cy="6349975"/>
          </a:xfrm>
        </p:grpSpPr>
        <p:sp>
          <p:nvSpPr>
            <p:cNvPr name="Freeform 6" id="6"/>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5352" t="0" r="-42520" b="0"/>
              </a:stretch>
            </a:blipFill>
          </p:spPr>
        </p:sp>
      </p:grpSp>
      <p:sp>
        <p:nvSpPr>
          <p:cNvPr name="TextBox 7" id="7"/>
          <p:cNvSpPr txBox="true"/>
          <p:nvPr/>
        </p:nvSpPr>
        <p:spPr>
          <a:xfrm rot="0">
            <a:off x="9482048" y="1226271"/>
            <a:ext cx="8577687" cy="8258175"/>
          </a:xfrm>
          <a:prstGeom prst="rect">
            <a:avLst/>
          </a:prstGeom>
        </p:spPr>
        <p:txBody>
          <a:bodyPr anchor="t" rtlCol="false" tIns="0" lIns="0" bIns="0" rIns="0">
            <a:spAutoFit/>
          </a:bodyPr>
          <a:lstStyle/>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Christine Terman, President &amp; CEO: </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3" tooltip="mailto:cterman@crystalequation.com"/>
              </a:rPr>
              <a:t>cterman@crystalequation.com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Julie Selders, Vice President: </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4" tooltip="mailto:jselders@crystalequation.com"/>
              </a:rPr>
              <a:t>jselders@crystalequation.com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Ana Apostolescu, Director of HR &amp; Operations:</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5" tooltip="mailto:ana@crystalequation.com"/>
              </a:rPr>
              <a:t>ana@crystalequation.com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Anna Howell, Quality Director</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6" tooltip="mailto:ahowell@crystalequation.com"/>
              </a:rPr>
              <a:t>ahowell@crystalequation.com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Kelly Taylor, HR Operations Manager:</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7" tooltip="mailto:ktaylor@crystalequation.com"/>
              </a:rPr>
              <a:t>ktaylor@crystalequation.com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Mischa Mohamed, Senior Director, East</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8" tooltip="mailto:mmohamed@crystalequation.com"/>
              </a:rPr>
              <a:t>mmohamed@crystalequation.com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Maxwell McIlwane, Senior Director, West</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9" tooltip="mailto:maxwell@crystalequation.com"/>
              </a:rPr>
              <a:t>maxwell@crystalequation.co</a:t>
            </a:r>
            <a:r>
              <a:rPr lang="en-US" sz="2000" spc="-8" u="sng">
                <a:solidFill>
                  <a:srgbClr val="000000"/>
                </a:solidFill>
                <a:latin typeface="Poppins"/>
                <a:ea typeface="Poppins"/>
                <a:cs typeface="Poppins"/>
                <a:sym typeface="Poppins"/>
              </a:rPr>
              <a:t>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Krista McIlwane, Senior Manager, West </a:t>
            </a:r>
          </a:p>
          <a:p>
            <a:pPr algn="l" marL="927101" indent="-309034" lvl="2">
              <a:lnSpc>
                <a:spcPts val="2400"/>
              </a:lnSpc>
              <a:buFont typeface="Arial"/>
              <a:buChar char="⚬"/>
            </a:pPr>
            <a:r>
              <a:rPr lang="en-US" sz="2000" spc="-8" u="sng">
                <a:solidFill>
                  <a:srgbClr val="000000"/>
                </a:solidFill>
                <a:latin typeface="Poppins"/>
                <a:ea typeface="Poppins"/>
                <a:cs typeface="Poppins"/>
                <a:sym typeface="Poppins"/>
                <a:hlinkClick r:id="rId10" tooltip="mailto:kmcilwane@crystalequation.com"/>
              </a:rPr>
              <a:t>kmcilwane@crystalequation.com</a:t>
            </a:r>
          </a:p>
          <a:p>
            <a:pPr algn="l">
              <a:lnSpc>
                <a:spcPts val="2400"/>
              </a:lnSpc>
            </a:pPr>
          </a:p>
          <a:p>
            <a:pPr algn="l" marL="241300" indent="-120650" lvl="1">
              <a:lnSpc>
                <a:spcPts val="2400"/>
              </a:lnSpc>
              <a:buFont typeface="Arial"/>
              <a:buChar char="•"/>
            </a:pPr>
            <a:r>
              <a:rPr lang="en-US" b="true" sz="2000" spc="-9">
                <a:solidFill>
                  <a:srgbClr val="000000"/>
                </a:solidFill>
                <a:latin typeface="Poppins Bold"/>
                <a:ea typeface="Poppins Bold"/>
                <a:cs typeface="Poppins Bold"/>
                <a:sym typeface="Poppins Bold"/>
              </a:rPr>
              <a:t>John Labno, IT Manager: </a:t>
            </a:r>
          </a:p>
          <a:p>
            <a:pPr algn="l" marL="927101" indent="-309034" lvl="2">
              <a:lnSpc>
                <a:spcPts val="2400"/>
              </a:lnSpc>
              <a:buFont typeface="Arial"/>
              <a:buChar char="⚬"/>
            </a:pPr>
            <a:r>
              <a:rPr lang="en-US" sz="2000" spc="-9" u="sng">
                <a:solidFill>
                  <a:srgbClr val="000000"/>
                </a:solidFill>
                <a:latin typeface="Poppins"/>
                <a:ea typeface="Poppins"/>
                <a:cs typeface="Poppins"/>
                <a:sym typeface="Poppins"/>
                <a:hlinkClick r:id="rId11" tooltip="mailto:jlabno@crystalequation.com"/>
              </a:rPr>
              <a:t>jlabno@crystalequation.com</a:t>
            </a:r>
          </a:p>
          <a:p>
            <a:pPr algn="l" marL="927101" indent="-309034" lvl="2">
              <a:lnSpc>
                <a:spcPts val="2400"/>
              </a:lnSpc>
            </a:pPr>
          </a:p>
        </p:txBody>
      </p:sp>
      <p:sp>
        <p:nvSpPr>
          <p:cNvPr name="TextBox 8" id="8"/>
          <p:cNvSpPr txBox="true"/>
          <p:nvPr/>
        </p:nvSpPr>
        <p:spPr>
          <a:xfrm rot="0">
            <a:off x="9482048" y="196081"/>
            <a:ext cx="8211726" cy="87630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Poppins Bold"/>
                <a:ea typeface="Poppins Bold"/>
                <a:cs typeface="Poppins Bold"/>
                <a:sym typeface="Poppins Bold"/>
              </a:rPr>
              <a:t>Leadership Team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13946" y="-465137"/>
            <a:ext cx="11718284" cy="11718284"/>
          </a:xfrm>
          <a:custGeom>
            <a:avLst/>
            <a:gdLst/>
            <a:ahLst/>
            <a:cxnLst/>
            <a:rect r="r" b="b" t="t" l="l"/>
            <a:pathLst>
              <a:path h="11718284" w="11718284">
                <a:moveTo>
                  <a:pt x="0" y="0"/>
                </a:moveTo>
                <a:lnTo>
                  <a:pt x="11718284" y="0"/>
                </a:lnTo>
                <a:lnTo>
                  <a:pt x="11718284" y="11718284"/>
                </a:lnTo>
                <a:lnTo>
                  <a:pt x="0" y="117182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13946" y="366695"/>
            <a:ext cx="1004905" cy="1004905"/>
          </a:xfrm>
          <a:custGeom>
            <a:avLst/>
            <a:gdLst/>
            <a:ahLst/>
            <a:cxnLst/>
            <a:rect r="r" b="b" t="t" l="l"/>
            <a:pathLst>
              <a:path h="1004905" w="1004905">
                <a:moveTo>
                  <a:pt x="0" y="0"/>
                </a:moveTo>
                <a:lnTo>
                  <a:pt x="1004906" y="0"/>
                </a:lnTo>
                <a:lnTo>
                  <a:pt x="1004906" y="1004905"/>
                </a:lnTo>
                <a:lnTo>
                  <a:pt x="0" y="1004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2702463"/>
            <a:ext cx="7121825" cy="974550"/>
            <a:chOff x="0" y="0"/>
            <a:chExt cx="9495767" cy="1299400"/>
          </a:xfrm>
        </p:grpSpPr>
        <p:grpSp>
          <p:nvGrpSpPr>
            <p:cNvPr name="Group 5" id="5"/>
            <p:cNvGrpSpPr/>
            <p:nvPr/>
          </p:nvGrpSpPr>
          <p:grpSpPr>
            <a:xfrm rot="0">
              <a:off x="416833" y="269901"/>
              <a:ext cx="9078935" cy="799995"/>
              <a:chOff x="0" y="0"/>
              <a:chExt cx="7927090" cy="698500"/>
            </a:xfrm>
          </p:grpSpPr>
          <p:sp>
            <p:nvSpPr>
              <p:cNvPr name="Freeform 6" id="6"/>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7" id="7"/>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Chicago, US</a:t>
              </a:r>
            </a:p>
          </p:txBody>
        </p:sp>
      </p:grpSp>
      <p:grpSp>
        <p:nvGrpSpPr>
          <p:cNvPr name="Group 10" id="10"/>
          <p:cNvGrpSpPr/>
          <p:nvPr/>
        </p:nvGrpSpPr>
        <p:grpSpPr>
          <a:xfrm rot="0">
            <a:off x="1054638" y="3915137"/>
            <a:ext cx="7121825" cy="974550"/>
            <a:chOff x="0" y="0"/>
            <a:chExt cx="9495767" cy="1299400"/>
          </a:xfrm>
        </p:grpSpPr>
        <p:grpSp>
          <p:nvGrpSpPr>
            <p:cNvPr name="Group 11" id="11"/>
            <p:cNvGrpSpPr/>
            <p:nvPr/>
          </p:nvGrpSpPr>
          <p:grpSpPr>
            <a:xfrm rot="0">
              <a:off x="416833" y="269901"/>
              <a:ext cx="9078935" cy="799995"/>
              <a:chOff x="0" y="0"/>
              <a:chExt cx="7927090" cy="698500"/>
            </a:xfrm>
          </p:grpSpPr>
          <p:sp>
            <p:nvSpPr>
              <p:cNvPr name="Freeform 12" id="12"/>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13" id="13"/>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14" id="14"/>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Australia</a:t>
              </a:r>
            </a:p>
          </p:txBody>
        </p:sp>
      </p:grpSp>
      <p:grpSp>
        <p:nvGrpSpPr>
          <p:cNvPr name="Group 16" id="16"/>
          <p:cNvGrpSpPr/>
          <p:nvPr/>
        </p:nvGrpSpPr>
        <p:grpSpPr>
          <a:xfrm rot="0">
            <a:off x="1054638" y="5127812"/>
            <a:ext cx="7121825" cy="974550"/>
            <a:chOff x="0" y="0"/>
            <a:chExt cx="9495767" cy="1299400"/>
          </a:xfrm>
        </p:grpSpPr>
        <p:grpSp>
          <p:nvGrpSpPr>
            <p:cNvPr name="Group 17" id="17"/>
            <p:cNvGrpSpPr/>
            <p:nvPr/>
          </p:nvGrpSpPr>
          <p:grpSpPr>
            <a:xfrm rot="0">
              <a:off x="416833" y="269901"/>
              <a:ext cx="9078935" cy="799995"/>
              <a:chOff x="0" y="0"/>
              <a:chExt cx="7927090" cy="698500"/>
            </a:xfrm>
          </p:grpSpPr>
          <p:sp>
            <p:nvSpPr>
              <p:cNvPr name="Freeform 18" id="18"/>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19" id="19"/>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20" id="20"/>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1" id="21"/>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Ireland</a:t>
              </a:r>
            </a:p>
          </p:txBody>
        </p:sp>
      </p:grpSp>
      <p:grpSp>
        <p:nvGrpSpPr>
          <p:cNvPr name="Group 22" id="22"/>
          <p:cNvGrpSpPr/>
          <p:nvPr/>
        </p:nvGrpSpPr>
        <p:grpSpPr>
          <a:xfrm rot="0">
            <a:off x="1054638" y="6340487"/>
            <a:ext cx="7121825" cy="974550"/>
            <a:chOff x="0" y="0"/>
            <a:chExt cx="9495767" cy="1299400"/>
          </a:xfrm>
        </p:grpSpPr>
        <p:grpSp>
          <p:nvGrpSpPr>
            <p:cNvPr name="Group 23" id="23"/>
            <p:cNvGrpSpPr/>
            <p:nvPr/>
          </p:nvGrpSpPr>
          <p:grpSpPr>
            <a:xfrm rot="0">
              <a:off x="416833" y="269901"/>
              <a:ext cx="9078935" cy="799995"/>
              <a:chOff x="0" y="0"/>
              <a:chExt cx="7927090" cy="698500"/>
            </a:xfrm>
          </p:grpSpPr>
          <p:sp>
            <p:nvSpPr>
              <p:cNvPr name="Freeform 24" id="24"/>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25" id="25"/>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26" id="26"/>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7" id="27"/>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Poland</a:t>
              </a:r>
            </a:p>
          </p:txBody>
        </p:sp>
      </p:grpSp>
      <p:grpSp>
        <p:nvGrpSpPr>
          <p:cNvPr name="Group 28" id="28"/>
          <p:cNvGrpSpPr/>
          <p:nvPr/>
        </p:nvGrpSpPr>
        <p:grpSpPr>
          <a:xfrm rot="0">
            <a:off x="1054638" y="7553162"/>
            <a:ext cx="7121825" cy="974550"/>
            <a:chOff x="0" y="0"/>
            <a:chExt cx="9495767" cy="1299400"/>
          </a:xfrm>
        </p:grpSpPr>
        <p:grpSp>
          <p:nvGrpSpPr>
            <p:cNvPr name="Group 29" id="29"/>
            <p:cNvGrpSpPr/>
            <p:nvPr/>
          </p:nvGrpSpPr>
          <p:grpSpPr>
            <a:xfrm rot="0">
              <a:off x="416833" y="269901"/>
              <a:ext cx="9078935" cy="799995"/>
              <a:chOff x="0" y="0"/>
              <a:chExt cx="7927090" cy="698500"/>
            </a:xfrm>
          </p:grpSpPr>
          <p:sp>
            <p:nvSpPr>
              <p:cNvPr name="Freeform 30" id="30"/>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31" id="31"/>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32" id="32"/>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3" id="33"/>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Singapore</a:t>
              </a:r>
            </a:p>
          </p:txBody>
        </p:sp>
      </p:grpSp>
      <p:grpSp>
        <p:nvGrpSpPr>
          <p:cNvPr name="Group 34" id="34"/>
          <p:cNvGrpSpPr/>
          <p:nvPr/>
        </p:nvGrpSpPr>
        <p:grpSpPr>
          <a:xfrm rot="0">
            <a:off x="1054638" y="8669005"/>
            <a:ext cx="7121825" cy="974550"/>
            <a:chOff x="0" y="0"/>
            <a:chExt cx="9495767" cy="1299400"/>
          </a:xfrm>
        </p:grpSpPr>
        <p:grpSp>
          <p:nvGrpSpPr>
            <p:cNvPr name="Group 35" id="35"/>
            <p:cNvGrpSpPr/>
            <p:nvPr/>
          </p:nvGrpSpPr>
          <p:grpSpPr>
            <a:xfrm rot="0">
              <a:off x="416833" y="269901"/>
              <a:ext cx="9078935" cy="799995"/>
              <a:chOff x="0" y="0"/>
              <a:chExt cx="7927090" cy="698500"/>
            </a:xfrm>
          </p:grpSpPr>
          <p:sp>
            <p:nvSpPr>
              <p:cNvPr name="Freeform 36" id="36"/>
              <p:cNvSpPr/>
              <p:nvPr/>
            </p:nvSpPr>
            <p:spPr>
              <a:xfrm flipH="false" flipV="false" rot="0">
                <a:off x="21833" y="0"/>
                <a:ext cx="7883425" cy="698500"/>
              </a:xfrm>
              <a:custGeom>
                <a:avLst/>
                <a:gdLst/>
                <a:ahLst/>
                <a:cxnLst/>
                <a:rect r="r" b="b" t="t" l="l"/>
                <a:pathLst>
                  <a:path h="698500" w="7883425">
                    <a:moveTo>
                      <a:pt x="7848080" y="447525"/>
                    </a:moveTo>
                    <a:lnTo>
                      <a:pt x="7759235" y="600225"/>
                    </a:lnTo>
                    <a:cubicBezTo>
                      <a:pt x="7723835" y="661069"/>
                      <a:pt x="7658752" y="698500"/>
                      <a:pt x="7588360" y="698500"/>
                    </a:cubicBezTo>
                    <a:lnTo>
                      <a:pt x="295065" y="698500"/>
                    </a:lnTo>
                    <a:cubicBezTo>
                      <a:pt x="224672" y="698500"/>
                      <a:pt x="159589" y="661069"/>
                      <a:pt x="124189" y="600225"/>
                    </a:cubicBezTo>
                    <a:lnTo>
                      <a:pt x="35345" y="447525"/>
                    </a:lnTo>
                    <a:cubicBezTo>
                      <a:pt x="0" y="386775"/>
                      <a:pt x="0" y="311725"/>
                      <a:pt x="35345" y="250975"/>
                    </a:cubicBezTo>
                    <a:lnTo>
                      <a:pt x="124189" y="98275"/>
                    </a:lnTo>
                    <a:cubicBezTo>
                      <a:pt x="159589" y="37431"/>
                      <a:pt x="224672" y="0"/>
                      <a:pt x="295065" y="0"/>
                    </a:cubicBezTo>
                    <a:lnTo>
                      <a:pt x="7588360" y="0"/>
                    </a:lnTo>
                    <a:cubicBezTo>
                      <a:pt x="7658752" y="0"/>
                      <a:pt x="7723835" y="37431"/>
                      <a:pt x="7759235" y="98275"/>
                    </a:cubicBezTo>
                    <a:lnTo>
                      <a:pt x="7848080" y="250975"/>
                    </a:lnTo>
                    <a:cubicBezTo>
                      <a:pt x="7883425" y="311725"/>
                      <a:pt x="7883425" y="386775"/>
                      <a:pt x="7848080" y="447525"/>
                    </a:cubicBezTo>
                    <a:close/>
                  </a:path>
                </a:pathLst>
              </a:custGeom>
              <a:solidFill>
                <a:srgbClr val="41B6E6"/>
              </a:solidFill>
            </p:spPr>
          </p:sp>
          <p:sp>
            <p:nvSpPr>
              <p:cNvPr name="TextBox 37" id="37"/>
              <p:cNvSpPr txBox="true"/>
              <p:nvPr/>
            </p:nvSpPr>
            <p:spPr>
              <a:xfrm>
                <a:off x="114300" y="-38100"/>
                <a:ext cx="7698490" cy="736600"/>
              </a:xfrm>
              <a:prstGeom prst="rect">
                <a:avLst/>
              </a:prstGeom>
            </p:spPr>
            <p:txBody>
              <a:bodyPr anchor="ctr" rtlCol="false" tIns="50800" lIns="50800" bIns="50800" rIns="50800"/>
              <a:lstStyle/>
              <a:p>
                <a:pPr algn="ctr">
                  <a:lnSpc>
                    <a:spcPts val="3359"/>
                  </a:lnSpc>
                </a:pPr>
              </a:p>
            </p:txBody>
          </p:sp>
        </p:grpSp>
        <p:sp>
          <p:nvSpPr>
            <p:cNvPr name="Freeform 38" id="38"/>
            <p:cNvSpPr/>
            <p:nvPr/>
          </p:nvSpPr>
          <p:spPr>
            <a:xfrm flipH="false" flipV="false" rot="0">
              <a:off x="0" y="0"/>
              <a:ext cx="1299400" cy="1299400"/>
            </a:xfrm>
            <a:custGeom>
              <a:avLst/>
              <a:gdLst/>
              <a:ahLst/>
              <a:cxnLst/>
              <a:rect r="r" b="b" t="t" l="l"/>
              <a:pathLst>
                <a:path h="1299400" w="1299400">
                  <a:moveTo>
                    <a:pt x="0" y="0"/>
                  </a:moveTo>
                  <a:lnTo>
                    <a:pt x="1299400" y="0"/>
                  </a:lnTo>
                  <a:lnTo>
                    <a:pt x="1299400" y="1299400"/>
                  </a:lnTo>
                  <a:lnTo>
                    <a:pt x="0" y="12994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9" id="39"/>
            <p:cNvSpPr txBox="true"/>
            <p:nvPr/>
          </p:nvSpPr>
          <p:spPr>
            <a:xfrm rot="0">
              <a:off x="1789865" y="281277"/>
              <a:ext cx="4231780" cy="651121"/>
            </a:xfrm>
            <a:prstGeom prst="rect">
              <a:avLst/>
            </a:prstGeom>
          </p:spPr>
          <p:txBody>
            <a:bodyPr anchor="t" rtlCol="false" tIns="0" lIns="0" bIns="0" rIns="0">
              <a:spAutoFit/>
            </a:bodyPr>
            <a:lstStyle/>
            <a:p>
              <a:pPr algn="l">
                <a:lnSpc>
                  <a:spcPts val="3927"/>
                </a:lnSpc>
                <a:spcBef>
                  <a:spcPct val="0"/>
                </a:spcBef>
              </a:pPr>
              <a:r>
                <a:rPr lang="en-US" b="true" sz="2805">
                  <a:solidFill>
                    <a:srgbClr val="000000"/>
                  </a:solidFill>
                  <a:latin typeface="Poppins Medium"/>
                  <a:ea typeface="Poppins Medium"/>
                  <a:cs typeface="Poppins Medium"/>
                  <a:sym typeface="Poppins Medium"/>
                </a:rPr>
                <a:t>Spain</a:t>
              </a:r>
            </a:p>
          </p:txBody>
        </p:sp>
      </p:grpSp>
      <p:sp>
        <p:nvSpPr>
          <p:cNvPr name="Freeform 40" id="40"/>
          <p:cNvSpPr/>
          <p:nvPr/>
        </p:nvSpPr>
        <p:spPr>
          <a:xfrm flipH="false" flipV="false" rot="0">
            <a:off x="5463628" y="0"/>
            <a:ext cx="15916406" cy="10604305"/>
          </a:xfrm>
          <a:custGeom>
            <a:avLst/>
            <a:gdLst/>
            <a:ahLst/>
            <a:cxnLst/>
            <a:rect r="r" b="b" t="t" l="l"/>
            <a:pathLst>
              <a:path h="10604305" w="15916406">
                <a:moveTo>
                  <a:pt x="0" y="0"/>
                </a:moveTo>
                <a:lnTo>
                  <a:pt x="15916406" y="0"/>
                </a:lnTo>
                <a:lnTo>
                  <a:pt x="15916406" y="10604305"/>
                </a:lnTo>
                <a:lnTo>
                  <a:pt x="0" y="10604305"/>
                </a:lnTo>
                <a:lnTo>
                  <a:pt x="0" y="0"/>
                </a:lnTo>
                <a:close/>
              </a:path>
            </a:pathLst>
          </a:custGeom>
          <a:blipFill>
            <a:blip r:embed="rId8"/>
            <a:stretch>
              <a:fillRect l="0" t="0" r="0" b="0"/>
            </a:stretch>
          </a:blipFill>
        </p:spPr>
      </p:sp>
      <p:sp>
        <p:nvSpPr>
          <p:cNvPr name="TextBox 41" id="41"/>
          <p:cNvSpPr txBox="true"/>
          <p:nvPr/>
        </p:nvSpPr>
        <p:spPr>
          <a:xfrm rot="0">
            <a:off x="1028700" y="1548320"/>
            <a:ext cx="9494103" cy="762000"/>
          </a:xfrm>
          <a:prstGeom prst="rect">
            <a:avLst/>
          </a:prstGeom>
        </p:spPr>
        <p:txBody>
          <a:bodyPr anchor="t" rtlCol="false" tIns="0" lIns="0" bIns="0" rIns="0">
            <a:spAutoFit/>
          </a:bodyPr>
          <a:lstStyle/>
          <a:p>
            <a:pPr algn="just">
              <a:lnSpc>
                <a:spcPts val="2999"/>
              </a:lnSpc>
            </a:pPr>
            <a:r>
              <a:rPr lang="en-US" b="true" sz="2499">
                <a:solidFill>
                  <a:srgbClr val="000000"/>
                </a:solidFill>
                <a:latin typeface="Poppins Medium"/>
                <a:ea typeface="Poppins Medium"/>
                <a:cs typeface="Poppins Medium"/>
                <a:sym typeface="Poppins Medium"/>
              </a:rPr>
              <a:t>Visit us online at www.crystalequation.com/diversity for more information regarding our initiatives!</a:t>
            </a:r>
          </a:p>
        </p:txBody>
      </p:sp>
      <p:sp>
        <p:nvSpPr>
          <p:cNvPr name="TextBox 42" id="42"/>
          <p:cNvSpPr txBox="true"/>
          <p:nvPr/>
        </p:nvSpPr>
        <p:spPr>
          <a:xfrm rot="0">
            <a:off x="1028700" y="519620"/>
            <a:ext cx="5359257" cy="809625"/>
          </a:xfrm>
          <a:prstGeom prst="rect">
            <a:avLst/>
          </a:prstGeom>
        </p:spPr>
        <p:txBody>
          <a:bodyPr anchor="t" rtlCol="false" tIns="0" lIns="0" bIns="0" rIns="0">
            <a:spAutoFit/>
          </a:bodyPr>
          <a:lstStyle/>
          <a:p>
            <a:pPr algn="l">
              <a:lnSpc>
                <a:spcPts val="6299"/>
              </a:lnSpc>
              <a:spcBef>
                <a:spcPct val="0"/>
              </a:spcBef>
            </a:pPr>
            <a:r>
              <a:rPr lang="en-US" b="true" sz="4500">
                <a:solidFill>
                  <a:srgbClr val="41B6E6"/>
                </a:solidFill>
                <a:latin typeface="Poppins Heavy"/>
                <a:ea typeface="Poppins Heavy"/>
                <a:cs typeface="Poppins Heavy"/>
                <a:sym typeface="Poppins Heavy"/>
              </a:rPr>
              <a:t>Find out more!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8888" y="1757486"/>
            <a:ext cx="6817181" cy="6817181"/>
            <a:chOff x="0" y="0"/>
            <a:chExt cx="837653" cy="837653"/>
          </a:xfrm>
        </p:grpSpPr>
        <p:sp>
          <p:nvSpPr>
            <p:cNvPr name="Freeform 3" id="3"/>
            <p:cNvSpPr/>
            <p:nvPr/>
          </p:nvSpPr>
          <p:spPr>
            <a:xfrm flipH="false" flipV="false" rot="0">
              <a:off x="0" y="0"/>
              <a:ext cx="837653" cy="837653"/>
            </a:xfrm>
            <a:custGeom>
              <a:avLst/>
              <a:gdLst/>
              <a:ahLst/>
              <a:cxnLst/>
              <a:rect r="r" b="b" t="t" l="l"/>
              <a:pathLst>
                <a:path h="837653" w="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A7ADBC"/>
            </a:solidFill>
          </p:spPr>
        </p:sp>
        <p:sp>
          <p:nvSpPr>
            <p:cNvPr name="TextBox 4" id="4"/>
            <p:cNvSpPr txBox="true"/>
            <p:nvPr/>
          </p:nvSpPr>
          <p:spPr>
            <a:xfrm>
              <a:off x="78530" y="21380"/>
              <a:ext cx="680593" cy="7377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287279" y="2055878"/>
            <a:ext cx="6220398" cy="6220398"/>
          </a:xfrm>
          <a:custGeom>
            <a:avLst/>
            <a:gdLst/>
            <a:ahLst/>
            <a:cxnLst/>
            <a:rect r="r" b="b" t="t" l="l"/>
            <a:pathLst>
              <a:path h="6220398" w="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62087" y="2138378"/>
            <a:ext cx="6055396" cy="6055396"/>
          </a:xfrm>
          <a:custGeom>
            <a:avLst/>
            <a:gdLst/>
            <a:ahLst/>
            <a:cxnLst/>
            <a:rect r="r" b="b" t="t" l="l"/>
            <a:pathLst>
              <a:path h="6055396" w="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7" id="7"/>
          <p:cNvGrpSpPr/>
          <p:nvPr/>
        </p:nvGrpSpPr>
        <p:grpSpPr>
          <a:xfrm rot="0">
            <a:off x="1519823" y="2399664"/>
            <a:ext cx="5805876" cy="5532824"/>
            <a:chOff x="0" y="0"/>
            <a:chExt cx="852913" cy="812800"/>
          </a:xfrm>
        </p:grpSpPr>
        <p:sp>
          <p:nvSpPr>
            <p:cNvPr name="Freeform 8" id="8"/>
            <p:cNvSpPr/>
            <p:nvPr/>
          </p:nvSpPr>
          <p:spPr>
            <a:xfrm flipH="false" flipV="false" rot="0">
              <a:off x="0" y="0"/>
              <a:ext cx="852913" cy="812800"/>
            </a:xfrm>
            <a:custGeom>
              <a:avLst/>
              <a:gdLst/>
              <a:ahLst/>
              <a:cxnLst/>
              <a:rect r="r" b="b" t="t" l="l"/>
              <a:pathLst>
                <a:path h="812800" w="852913">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FFFF"/>
            </a:solidFill>
          </p:spPr>
        </p:sp>
        <p:sp>
          <p:nvSpPr>
            <p:cNvPr name="TextBox 9" id="9"/>
            <p:cNvSpPr txBox="true"/>
            <p:nvPr/>
          </p:nvSpPr>
          <p:spPr>
            <a:xfrm>
              <a:off x="79961" y="19050"/>
              <a:ext cx="692992" cy="71755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823139" y="2546595"/>
            <a:ext cx="5148678" cy="5148657"/>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046" t="0" r="-25046" b="0"/>
              </a:stretch>
            </a:blipFill>
          </p:spPr>
        </p:sp>
      </p:grpSp>
      <p:sp>
        <p:nvSpPr>
          <p:cNvPr name="Freeform 12" id="12"/>
          <p:cNvSpPr/>
          <p:nvPr/>
        </p:nvSpPr>
        <p:spPr>
          <a:xfrm flipH="false" flipV="false" rot="-10800000">
            <a:off x="4397478" y="750863"/>
            <a:ext cx="4392637" cy="8785274"/>
          </a:xfrm>
          <a:custGeom>
            <a:avLst/>
            <a:gdLst/>
            <a:ahLst/>
            <a:cxnLst/>
            <a:rect r="r" b="b" t="t" l="l"/>
            <a:pathLst>
              <a:path h="8785274" w="4392637">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5400000">
            <a:off x="-1802175" y="4393923"/>
            <a:ext cx="5103504" cy="1499154"/>
          </a:xfrm>
          <a:custGeom>
            <a:avLst/>
            <a:gdLst/>
            <a:ahLst/>
            <a:cxnLst/>
            <a:rect r="r" b="b" t="t" l="l"/>
            <a:pathLst>
              <a:path h="1499154" w="510350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4" id="14"/>
          <p:cNvGrpSpPr/>
          <p:nvPr/>
        </p:nvGrpSpPr>
        <p:grpSpPr>
          <a:xfrm rot="0">
            <a:off x="1303801" y="2353149"/>
            <a:ext cx="432044" cy="432044"/>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246065" y="7456654"/>
            <a:ext cx="432044" cy="432044"/>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C878E"/>
            </a:solidFill>
          </p:spPr>
        </p:sp>
        <p:sp>
          <p:nvSpPr>
            <p:cNvPr name="TextBox 19" id="19"/>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03827" y="9089590"/>
            <a:ext cx="2831992" cy="283199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B6770"/>
            </a:solidFill>
          </p:spPr>
        </p:sp>
        <p:sp>
          <p:nvSpPr>
            <p:cNvPr name="TextBox 22" id="22"/>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823139" y="435103"/>
            <a:ext cx="1187194" cy="1187194"/>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5" id="25"/>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7517484" y="8711283"/>
            <a:ext cx="1050577" cy="10505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28" id="28"/>
            <p:cNvSpPr txBox="true"/>
            <p:nvPr/>
          </p:nvSpPr>
          <p:spPr>
            <a:xfrm>
              <a:off x="76200" y="19050"/>
              <a:ext cx="660400" cy="71755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042772" y="-897152"/>
            <a:ext cx="1794303" cy="1794303"/>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8080"/>
            </a:solidFill>
          </p:spPr>
        </p:sp>
        <p:sp>
          <p:nvSpPr>
            <p:cNvPr name="TextBox 31" id="31"/>
            <p:cNvSpPr txBox="true"/>
            <p:nvPr/>
          </p:nvSpPr>
          <p:spPr>
            <a:xfrm>
              <a:off x="76200" y="19050"/>
              <a:ext cx="660400" cy="717550"/>
            </a:xfrm>
            <a:prstGeom prst="rect">
              <a:avLst/>
            </a:prstGeom>
          </p:spPr>
          <p:txBody>
            <a:bodyPr anchor="ctr" rtlCol="false" tIns="50800" lIns="50800" bIns="50800" rIns="50800"/>
            <a:lstStyle/>
            <a:p>
              <a:pPr algn="ctr">
                <a:lnSpc>
                  <a:spcPts val="2799"/>
                </a:lnSpc>
              </a:pPr>
            </a:p>
          </p:txBody>
        </p:sp>
      </p:grpSp>
      <p:sp>
        <p:nvSpPr>
          <p:cNvPr name="Freeform 32" id="32"/>
          <p:cNvSpPr/>
          <p:nvPr/>
        </p:nvSpPr>
        <p:spPr>
          <a:xfrm flipH="false" flipV="false" rot="0">
            <a:off x="9973523" y="6471722"/>
            <a:ext cx="9897851" cy="1115758"/>
          </a:xfrm>
          <a:custGeom>
            <a:avLst/>
            <a:gdLst/>
            <a:ahLst/>
            <a:cxnLst/>
            <a:rect r="r" b="b" t="t" l="l"/>
            <a:pathLst>
              <a:path h="1115758" w="9897851">
                <a:moveTo>
                  <a:pt x="0" y="0"/>
                </a:moveTo>
                <a:lnTo>
                  <a:pt x="9897851" y="0"/>
                </a:lnTo>
                <a:lnTo>
                  <a:pt x="9897851" y="1115758"/>
                </a:lnTo>
                <a:lnTo>
                  <a:pt x="0" y="11157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33" id="33" descr="A black background with white text  Description automatically generated with low confidence"/>
          <p:cNvSpPr/>
          <p:nvPr/>
        </p:nvSpPr>
        <p:spPr>
          <a:xfrm flipH="false" flipV="false" rot="0">
            <a:off x="10075200" y="774042"/>
            <a:ext cx="5720135" cy="1202116"/>
          </a:xfrm>
          <a:custGeom>
            <a:avLst/>
            <a:gdLst/>
            <a:ahLst/>
            <a:cxnLst/>
            <a:rect r="r" b="b" t="t" l="l"/>
            <a:pathLst>
              <a:path h="1202116" w="5720135">
                <a:moveTo>
                  <a:pt x="0" y="0"/>
                </a:moveTo>
                <a:lnTo>
                  <a:pt x="5720135" y="0"/>
                </a:lnTo>
                <a:lnTo>
                  <a:pt x="5720135" y="1202116"/>
                </a:lnTo>
                <a:lnTo>
                  <a:pt x="0" y="1202116"/>
                </a:lnTo>
                <a:lnTo>
                  <a:pt x="0" y="0"/>
                </a:lnTo>
                <a:close/>
              </a:path>
            </a:pathLst>
          </a:custGeom>
          <a:blipFill>
            <a:blip r:embed="rId11"/>
            <a:stretch>
              <a:fillRect l="0" t="0" r="0" b="0"/>
            </a:stretch>
          </a:blipFill>
        </p:spPr>
      </p:sp>
      <p:sp>
        <p:nvSpPr>
          <p:cNvPr name="TextBox 34" id="34"/>
          <p:cNvSpPr txBox="true"/>
          <p:nvPr/>
        </p:nvSpPr>
        <p:spPr>
          <a:xfrm rot="0">
            <a:off x="10765744" y="6669805"/>
            <a:ext cx="6958026" cy="614816"/>
          </a:xfrm>
          <a:prstGeom prst="rect">
            <a:avLst/>
          </a:prstGeom>
        </p:spPr>
        <p:txBody>
          <a:bodyPr anchor="t" rtlCol="false" tIns="0" lIns="0" bIns="0" rIns="0">
            <a:spAutoFit/>
          </a:bodyPr>
          <a:lstStyle/>
          <a:p>
            <a:pPr algn="ctr">
              <a:lnSpc>
                <a:spcPts val="4058"/>
              </a:lnSpc>
            </a:pPr>
            <a:r>
              <a:rPr lang="en-US" sz="3381" spc="-16">
                <a:solidFill>
                  <a:srgbClr val="FFFFFF"/>
                </a:solidFill>
                <a:latin typeface="Evolventa"/>
                <a:ea typeface="Evolventa"/>
                <a:cs typeface="Evolventa"/>
                <a:sym typeface="Evolventa"/>
              </a:rPr>
              <a:t>www.crystalequation.com</a:t>
            </a:r>
          </a:p>
        </p:txBody>
      </p:sp>
      <p:sp>
        <p:nvSpPr>
          <p:cNvPr name="TextBox 35" id="35"/>
          <p:cNvSpPr txBox="true"/>
          <p:nvPr/>
        </p:nvSpPr>
        <p:spPr>
          <a:xfrm rot="0">
            <a:off x="9593594" y="3283188"/>
            <a:ext cx="8319148" cy="1953267"/>
          </a:xfrm>
          <a:prstGeom prst="rect">
            <a:avLst/>
          </a:prstGeom>
        </p:spPr>
        <p:txBody>
          <a:bodyPr anchor="t" rtlCol="false" tIns="0" lIns="0" bIns="0" rIns="0">
            <a:spAutoFit/>
          </a:bodyPr>
          <a:lstStyle/>
          <a:p>
            <a:pPr algn="ctr">
              <a:lnSpc>
                <a:spcPts val="4852"/>
              </a:lnSpc>
            </a:pPr>
            <a:r>
              <a:rPr lang="en-US" sz="4043" spc="-19">
                <a:solidFill>
                  <a:srgbClr val="808080"/>
                </a:solidFill>
                <a:latin typeface="Evolventa"/>
                <a:ea typeface="Evolventa"/>
                <a:cs typeface="Evolventa"/>
                <a:sym typeface="Evolventa"/>
              </a:rPr>
              <a:t>2025-2027 Strategic Plan: Embracing Inclusion &amp; Promoting Diversity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3915869"/>
            <a:ext cx="20569700" cy="5342431"/>
            <a:chOff x="0" y="0"/>
            <a:chExt cx="1398305" cy="363172"/>
          </a:xfrm>
        </p:grpSpPr>
        <p:sp>
          <p:nvSpPr>
            <p:cNvPr name="Freeform 3" id="3"/>
            <p:cNvSpPr/>
            <p:nvPr/>
          </p:nvSpPr>
          <p:spPr>
            <a:xfrm flipH="false" flipV="false" rot="0">
              <a:off x="0" y="0"/>
              <a:ext cx="1398305" cy="363172"/>
            </a:xfrm>
            <a:custGeom>
              <a:avLst/>
              <a:gdLst/>
              <a:ahLst/>
              <a:cxnLst/>
              <a:rect r="r" b="b" t="t" l="l"/>
              <a:pathLst>
                <a:path h="363172" w="1398305">
                  <a:moveTo>
                    <a:pt x="1195105" y="0"/>
                  </a:moveTo>
                  <a:cubicBezTo>
                    <a:pt x="1307329" y="0"/>
                    <a:pt x="1398305" y="81299"/>
                    <a:pt x="1398305" y="181586"/>
                  </a:cubicBezTo>
                  <a:cubicBezTo>
                    <a:pt x="1398305" y="281874"/>
                    <a:pt x="1307329" y="363172"/>
                    <a:pt x="1195105" y="363172"/>
                  </a:cubicBezTo>
                  <a:lnTo>
                    <a:pt x="203200" y="363172"/>
                  </a:lnTo>
                  <a:cubicBezTo>
                    <a:pt x="90976" y="363172"/>
                    <a:pt x="0" y="281874"/>
                    <a:pt x="0" y="181586"/>
                  </a:cubicBezTo>
                  <a:cubicBezTo>
                    <a:pt x="0" y="81299"/>
                    <a:pt x="90976" y="0"/>
                    <a:pt x="203200" y="0"/>
                  </a:cubicBezTo>
                  <a:close/>
                </a:path>
              </a:pathLst>
            </a:custGeom>
            <a:solidFill>
              <a:srgbClr val="7C878E"/>
            </a:solidFill>
          </p:spPr>
        </p:sp>
        <p:sp>
          <p:nvSpPr>
            <p:cNvPr name="TextBox 4" id="4"/>
            <p:cNvSpPr txBox="true"/>
            <p:nvPr/>
          </p:nvSpPr>
          <p:spPr>
            <a:xfrm>
              <a:off x="0" y="-38100"/>
              <a:ext cx="1398305" cy="40127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0842788" y="-1413671"/>
            <a:ext cx="14245899" cy="14245899"/>
          </a:xfrm>
          <a:custGeom>
            <a:avLst/>
            <a:gdLst/>
            <a:ahLst/>
            <a:cxnLst/>
            <a:rect r="r" b="b" t="t" l="l"/>
            <a:pathLst>
              <a:path h="14245899" w="14245899">
                <a:moveTo>
                  <a:pt x="0" y="0"/>
                </a:moveTo>
                <a:lnTo>
                  <a:pt x="14245899" y="0"/>
                </a:lnTo>
                <a:lnTo>
                  <a:pt x="14245899" y="14245899"/>
                </a:lnTo>
                <a:lnTo>
                  <a:pt x="0" y="14245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1897610" y="-129456"/>
            <a:ext cx="10723380" cy="10723337"/>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13724" t="0" r="0" b="-5793"/>
              </a:stretch>
            </a:blipFill>
          </p:spPr>
        </p:sp>
      </p:grpSp>
      <p:sp>
        <p:nvSpPr>
          <p:cNvPr name="TextBox 8" id="8"/>
          <p:cNvSpPr txBox="true"/>
          <p:nvPr/>
        </p:nvSpPr>
        <p:spPr>
          <a:xfrm rot="0">
            <a:off x="1028700" y="369346"/>
            <a:ext cx="10637520" cy="1809750"/>
          </a:xfrm>
          <a:prstGeom prst="rect">
            <a:avLst/>
          </a:prstGeom>
        </p:spPr>
        <p:txBody>
          <a:bodyPr anchor="t" rtlCol="false" tIns="0" lIns="0" bIns="0" rIns="0">
            <a:spAutoFit/>
          </a:bodyPr>
          <a:lstStyle/>
          <a:p>
            <a:pPr algn="l">
              <a:lnSpc>
                <a:spcPts val="6480"/>
              </a:lnSpc>
            </a:pPr>
            <a:r>
              <a:rPr lang="en-US" b="true" sz="5400" spc="-21">
                <a:solidFill>
                  <a:srgbClr val="00B0F0"/>
                </a:solidFill>
                <a:latin typeface="Evolventa Bold"/>
                <a:ea typeface="Evolventa Bold"/>
                <a:cs typeface="Evolventa Bold"/>
                <a:sym typeface="Evolventa Bold"/>
              </a:rPr>
              <a:t>Inclusion</a:t>
            </a:r>
            <a:r>
              <a:rPr lang="en-US" b="true" sz="5400" spc="-21">
                <a:solidFill>
                  <a:srgbClr val="00B0F0"/>
                </a:solidFill>
                <a:latin typeface="Evolventa Bold"/>
                <a:ea typeface="Evolventa Bold"/>
                <a:cs typeface="Evolventa Bold"/>
                <a:sym typeface="Evolventa Bold"/>
              </a:rPr>
              <a:t> &amp; Diversity</a:t>
            </a:r>
          </a:p>
          <a:p>
            <a:pPr algn="l">
              <a:lnSpc>
                <a:spcPts val="6480"/>
              </a:lnSpc>
            </a:pPr>
            <a:r>
              <a:rPr lang="en-US" b="true" sz="5400" spc="-25">
                <a:solidFill>
                  <a:srgbClr val="00B0F0"/>
                </a:solidFill>
                <a:latin typeface="Evolventa Bold"/>
                <a:ea typeface="Evolventa Bold"/>
                <a:cs typeface="Evolventa Bold"/>
                <a:sym typeface="Evolventa Bold"/>
              </a:rPr>
              <a:t>Mission Statement</a:t>
            </a:r>
          </a:p>
        </p:txBody>
      </p:sp>
      <p:sp>
        <p:nvSpPr>
          <p:cNvPr name="TextBox 9" id="9"/>
          <p:cNvSpPr txBox="true"/>
          <p:nvPr/>
        </p:nvSpPr>
        <p:spPr>
          <a:xfrm rot="0">
            <a:off x="2690524" y="4474690"/>
            <a:ext cx="9335916" cy="4333875"/>
          </a:xfrm>
          <a:prstGeom prst="rect">
            <a:avLst/>
          </a:prstGeom>
        </p:spPr>
        <p:txBody>
          <a:bodyPr anchor="t" rtlCol="false" tIns="0" lIns="0" bIns="0" rIns="0">
            <a:spAutoFit/>
          </a:bodyPr>
          <a:lstStyle/>
          <a:p>
            <a:pPr algn="l">
              <a:lnSpc>
                <a:spcPts val="4800"/>
              </a:lnSpc>
            </a:pPr>
            <a:r>
              <a:rPr lang="en-US" sz="4000" spc="-19">
                <a:solidFill>
                  <a:srgbClr val="FFFFFF"/>
                </a:solidFill>
                <a:latin typeface="Evolventa"/>
                <a:ea typeface="Evolventa"/>
                <a:cs typeface="Evolventa"/>
                <a:sym typeface="Evolventa"/>
              </a:rPr>
              <a:t>At Crystal Equation, we empower people and advance technology initiatives by building trust.  We embrace diversity while promoting inclusive practices in order to foster a strong culture of teamwork and innovation.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0825" y="5322553"/>
            <a:ext cx="20209651" cy="7277633"/>
            <a:chOff x="0" y="0"/>
            <a:chExt cx="5322706" cy="1916743"/>
          </a:xfrm>
        </p:grpSpPr>
        <p:sp>
          <p:nvSpPr>
            <p:cNvPr name="Freeform 3" id="3"/>
            <p:cNvSpPr/>
            <p:nvPr/>
          </p:nvSpPr>
          <p:spPr>
            <a:xfrm flipH="false" flipV="false" rot="0">
              <a:off x="0" y="0"/>
              <a:ext cx="5322707" cy="1916743"/>
            </a:xfrm>
            <a:custGeom>
              <a:avLst/>
              <a:gdLst/>
              <a:ahLst/>
              <a:cxnLst/>
              <a:rect r="r" b="b" t="t" l="l"/>
              <a:pathLst>
                <a:path h="1916743" w="5322707">
                  <a:moveTo>
                    <a:pt x="0" y="0"/>
                  </a:moveTo>
                  <a:lnTo>
                    <a:pt x="5322707" y="0"/>
                  </a:lnTo>
                  <a:lnTo>
                    <a:pt x="5322707" y="1916743"/>
                  </a:lnTo>
                  <a:lnTo>
                    <a:pt x="0" y="1916743"/>
                  </a:lnTo>
                  <a:close/>
                </a:path>
              </a:pathLst>
            </a:custGeom>
            <a:solidFill>
              <a:srgbClr val="7C878E"/>
            </a:solidFill>
          </p:spPr>
        </p:sp>
        <p:sp>
          <p:nvSpPr>
            <p:cNvPr name="TextBox 4" id="4"/>
            <p:cNvSpPr txBox="true"/>
            <p:nvPr/>
          </p:nvSpPr>
          <p:spPr>
            <a:xfrm>
              <a:off x="0" y="-38100"/>
              <a:ext cx="5322706" cy="195484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546532" y="3574247"/>
            <a:ext cx="3496611" cy="3496611"/>
          </a:xfrm>
          <a:custGeom>
            <a:avLst/>
            <a:gdLst/>
            <a:ahLst/>
            <a:cxnLst/>
            <a:rect r="r" b="b" t="t" l="l"/>
            <a:pathLst>
              <a:path h="3496611" w="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2906127" y="3933842"/>
            <a:ext cx="2777421" cy="277742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7395694" y="3574247"/>
            <a:ext cx="3496611" cy="3496611"/>
          </a:xfrm>
          <a:custGeom>
            <a:avLst/>
            <a:gdLst/>
            <a:ahLst/>
            <a:cxnLst/>
            <a:rect r="r" b="b" t="t" l="l"/>
            <a:pathLst>
              <a:path h="3496611" w="3496611">
                <a:moveTo>
                  <a:pt x="0" y="0"/>
                </a:moveTo>
                <a:lnTo>
                  <a:pt x="3496612" y="0"/>
                </a:lnTo>
                <a:lnTo>
                  <a:pt x="3496612"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7755289" y="3933842"/>
            <a:ext cx="2777421" cy="2777421"/>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2030509" y="3574247"/>
            <a:ext cx="3496611" cy="3496611"/>
          </a:xfrm>
          <a:custGeom>
            <a:avLst/>
            <a:gdLst/>
            <a:ahLst/>
            <a:cxnLst/>
            <a:rect r="r" b="b" t="t" l="l"/>
            <a:pathLst>
              <a:path h="3496611" w="3496611">
                <a:moveTo>
                  <a:pt x="0" y="0"/>
                </a:moveTo>
                <a:lnTo>
                  <a:pt x="3496611" y="0"/>
                </a:lnTo>
                <a:lnTo>
                  <a:pt x="3496611" y="3496612"/>
                </a:lnTo>
                <a:lnTo>
                  <a:pt x="0" y="3496612"/>
                </a:lnTo>
                <a:lnTo>
                  <a:pt x="0" y="0"/>
                </a:lnTo>
                <a:close/>
              </a:path>
            </a:pathLst>
          </a:custGeom>
          <a:blipFill>
            <a:blip r:embed="rId2">
              <a:alphaModFix amt="79000"/>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2390104" y="3933842"/>
            <a:ext cx="2777421" cy="277742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1B6E6"/>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3577931" y="4501212"/>
            <a:ext cx="1387452" cy="1483906"/>
          </a:xfrm>
          <a:custGeom>
            <a:avLst/>
            <a:gdLst/>
            <a:ahLst/>
            <a:cxnLst/>
            <a:rect r="r" b="b" t="t" l="l"/>
            <a:pathLst>
              <a:path h="1483906" w="1387452">
                <a:moveTo>
                  <a:pt x="0" y="0"/>
                </a:moveTo>
                <a:lnTo>
                  <a:pt x="1387452" y="0"/>
                </a:lnTo>
                <a:lnTo>
                  <a:pt x="1387452" y="1483906"/>
                </a:lnTo>
                <a:lnTo>
                  <a:pt x="0" y="14839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2794683" y="4258951"/>
            <a:ext cx="1921901" cy="1968428"/>
          </a:xfrm>
          <a:custGeom>
            <a:avLst/>
            <a:gdLst/>
            <a:ahLst/>
            <a:cxnLst/>
            <a:rect r="r" b="b" t="t" l="l"/>
            <a:pathLst>
              <a:path h="1968428" w="1921901">
                <a:moveTo>
                  <a:pt x="0" y="0"/>
                </a:moveTo>
                <a:lnTo>
                  <a:pt x="1921901" y="0"/>
                </a:lnTo>
                <a:lnTo>
                  <a:pt x="1921901" y="1968428"/>
                </a:lnTo>
                <a:lnTo>
                  <a:pt x="0" y="19684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8095384" y="5022249"/>
            <a:ext cx="2097233" cy="441833"/>
          </a:xfrm>
          <a:custGeom>
            <a:avLst/>
            <a:gdLst/>
            <a:ahLst/>
            <a:cxnLst/>
            <a:rect r="r" b="b" t="t" l="l"/>
            <a:pathLst>
              <a:path h="441833" w="2097233">
                <a:moveTo>
                  <a:pt x="0" y="0"/>
                </a:moveTo>
                <a:lnTo>
                  <a:pt x="2097232" y="0"/>
                </a:lnTo>
                <a:lnTo>
                  <a:pt x="2097232" y="441833"/>
                </a:lnTo>
                <a:lnTo>
                  <a:pt x="0" y="441833"/>
                </a:lnTo>
                <a:lnTo>
                  <a:pt x="0" y="0"/>
                </a:lnTo>
                <a:close/>
              </a:path>
            </a:pathLst>
          </a:custGeom>
          <a:blipFill>
            <a:blip r:embed="rId8"/>
            <a:stretch>
              <a:fillRect l="0" t="0" r="0" b="0"/>
            </a:stretch>
          </a:blipFill>
        </p:spPr>
      </p:sp>
      <p:sp>
        <p:nvSpPr>
          <p:cNvPr name="TextBox 20" id="20"/>
          <p:cNvSpPr txBox="true"/>
          <p:nvPr/>
        </p:nvSpPr>
        <p:spPr>
          <a:xfrm rot="0">
            <a:off x="11636091" y="7797322"/>
            <a:ext cx="4285447" cy="488695"/>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The practice or policy of providing equal access to opportunities and resources for people.</a:t>
            </a:r>
          </a:p>
        </p:txBody>
      </p:sp>
      <p:sp>
        <p:nvSpPr>
          <p:cNvPr name="TextBox 21" id="21"/>
          <p:cNvSpPr txBox="true"/>
          <p:nvPr/>
        </p:nvSpPr>
        <p:spPr>
          <a:xfrm rot="0">
            <a:off x="12343743" y="7132624"/>
            <a:ext cx="2823783" cy="564904"/>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Inclusion</a:t>
            </a:r>
          </a:p>
        </p:txBody>
      </p:sp>
      <p:sp>
        <p:nvSpPr>
          <p:cNvPr name="TextBox 22" id="22"/>
          <p:cNvSpPr txBox="true"/>
          <p:nvPr/>
        </p:nvSpPr>
        <p:spPr>
          <a:xfrm rot="0">
            <a:off x="2152114" y="7900983"/>
            <a:ext cx="4285447" cy="964945"/>
          </a:xfrm>
          <a:prstGeom prst="rect">
            <a:avLst/>
          </a:prstGeom>
        </p:spPr>
        <p:txBody>
          <a:bodyPr anchor="t" rtlCol="false" tIns="0" lIns="0" bIns="0" rIns="0">
            <a:spAutoFit/>
          </a:bodyPr>
          <a:lstStyle/>
          <a:p>
            <a:pPr algn="ctr">
              <a:lnSpc>
                <a:spcPts val="1939"/>
              </a:lnSpc>
              <a:spcBef>
                <a:spcPct val="0"/>
              </a:spcBef>
            </a:pPr>
            <a:r>
              <a:rPr lang="en-US" b="true" sz="1385">
                <a:solidFill>
                  <a:srgbClr val="FFFFFF"/>
                </a:solidFill>
                <a:latin typeface="Poppins Medium"/>
                <a:ea typeface="Poppins Medium"/>
                <a:cs typeface="Poppins Medium"/>
                <a:sym typeface="Poppins Medium"/>
              </a:rPr>
              <a:t>The practice or quality of including or involving people from a range of different social and ethnic backgrounds and of different genders, sexual orientations, etc.</a:t>
            </a:r>
          </a:p>
        </p:txBody>
      </p:sp>
      <p:sp>
        <p:nvSpPr>
          <p:cNvPr name="TextBox 23" id="23"/>
          <p:cNvSpPr txBox="true"/>
          <p:nvPr/>
        </p:nvSpPr>
        <p:spPr>
          <a:xfrm rot="0">
            <a:off x="2859765" y="7236285"/>
            <a:ext cx="2823783" cy="564904"/>
          </a:xfrm>
          <a:prstGeom prst="rect">
            <a:avLst/>
          </a:prstGeom>
        </p:spPr>
        <p:txBody>
          <a:bodyPr anchor="t" rtlCol="false" tIns="0" lIns="0" bIns="0" rIns="0">
            <a:spAutoFit/>
          </a:bodyPr>
          <a:lstStyle/>
          <a:p>
            <a:pPr algn="ctr">
              <a:lnSpc>
                <a:spcPts val="4494"/>
              </a:lnSpc>
              <a:spcBef>
                <a:spcPct val="0"/>
              </a:spcBef>
            </a:pPr>
            <a:r>
              <a:rPr lang="en-US" b="true" sz="3210">
                <a:solidFill>
                  <a:srgbClr val="FFFFFF"/>
                </a:solidFill>
                <a:latin typeface="Poppins Ultra-Bold"/>
                <a:ea typeface="Poppins Ultra-Bold"/>
                <a:cs typeface="Poppins Ultra-Bold"/>
                <a:sym typeface="Poppins Ultra-Bold"/>
              </a:rPr>
              <a:t>Diversity</a:t>
            </a:r>
          </a:p>
        </p:txBody>
      </p:sp>
      <p:sp>
        <p:nvSpPr>
          <p:cNvPr name="TextBox 24" id="24"/>
          <p:cNvSpPr txBox="true"/>
          <p:nvPr/>
        </p:nvSpPr>
        <p:spPr>
          <a:xfrm rot="0">
            <a:off x="1028700" y="857250"/>
            <a:ext cx="12900660" cy="990600"/>
          </a:xfrm>
          <a:prstGeom prst="rect">
            <a:avLst/>
          </a:prstGeom>
        </p:spPr>
        <p:txBody>
          <a:bodyPr anchor="t" rtlCol="false" tIns="0" lIns="0" bIns="0" rIns="0">
            <a:spAutoFit/>
          </a:bodyPr>
          <a:lstStyle/>
          <a:p>
            <a:pPr algn="l">
              <a:lnSpc>
                <a:spcPts val="6480"/>
              </a:lnSpc>
            </a:pPr>
            <a:r>
              <a:rPr lang="en-US" b="true" sz="5400" spc="-25">
                <a:solidFill>
                  <a:srgbClr val="00B0F0"/>
                </a:solidFill>
                <a:latin typeface="Evolventa Bold"/>
                <a:ea typeface="Evolventa Bold"/>
                <a:cs typeface="Evolventa Bold"/>
                <a:sym typeface="Evolventa Bold"/>
              </a:rPr>
              <a:t>Diversity, Equity &amp; Inclusion Definitions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738513" y="6214873"/>
            <a:ext cx="1119874" cy="111987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9896262" y="6372621"/>
            <a:ext cx="804377" cy="804377"/>
          </a:xfrm>
          <a:custGeom>
            <a:avLst/>
            <a:gdLst/>
            <a:ahLst/>
            <a:cxnLst/>
            <a:rect r="r" b="b" t="t" l="l"/>
            <a:pathLst>
              <a:path h="804377" w="804377">
                <a:moveTo>
                  <a:pt x="0" y="0"/>
                </a:moveTo>
                <a:lnTo>
                  <a:pt x="804377" y="0"/>
                </a:lnTo>
                <a:lnTo>
                  <a:pt x="804377" y="804377"/>
                </a:lnTo>
                <a:lnTo>
                  <a:pt x="0" y="8043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1040753" y="6591117"/>
            <a:ext cx="6218547" cy="1416050"/>
          </a:xfrm>
          <a:prstGeom prst="rect">
            <a:avLst/>
          </a:prstGeom>
        </p:spPr>
        <p:txBody>
          <a:bodyPr anchor="t" rtlCol="false" tIns="0" lIns="0" bIns="0" rIns="0">
            <a:spAutoFit/>
          </a:bodyPr>
          <a:lstStyle/>
          <a:p>
            <a:pPr algn="l">
              <a:lnSpc>
                <a:spcPts val="2799"/>
              </a:lnSpc>
            </a:pPr>
            <a:r>
              <a:rPr lang="en-US" sz="1999" b="true">
                <a:solidFill>
                  <a:srgbClr val="292828"/>
                </a:solidFill>
                <a:latin typeface="Poppins Medium"/>
                <a:ea typeface="Poppins Medium"/>
                <a:cs typeface="Poppins Medium"/>
                <a:sym typeface="Poppins Medium"/>
              </a:rPr>
              <a:t>Identify and break down systemic barriers to full inclusion by embedding a focus on diversity and inclusion into policies and practices </a:t>
            </a:r>
          </a:p>
          <a:p>
            <a:pPr algn="l">
              <a:lnSpc>
                <a:spcPts val="2799"/>
              </a:lnSpc>
              <a:spcBef>
                <a:spcPct val="0"/>
              </a:spcBef>
            </a:pPr>
          </a:p>
        </p:txBody>
      </p:sp>
      <p:sp>
        <p:nvSpPr>
          <p:cNvPr name="TextBox 7" id="7"/>
          <p:cNvSpPr txBox="true"/>
          <p:nvPr/>
        </p:nvSpPr>
        <p:spPr>
          <a:xfrm rot="0">
            <a:off x="11040753" y="6220867"/>
            <a:ext cx="3109274" cy="339578"/>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Sustainability</a:t>
            </a:r>
          </a:p>
        </p:txBody>
      </p:sp>
      <p:grpSp>
        <p:nvGrpSpPr>
          <p:cNvPr name="Group 8" id="8"/>
          <p:cNvGrpSpPr/>
          <p:nvPr/>
        </p:nvGrpSpPr>
        <p:grpSpPr>
          <a:xfrm rot="0">
            <a:off x="9738513" y="2909163"/>
            <a:ext cx="1119874" cy="111987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9939589" y="3110239"/>
            <a:ext cx="717722" cy="717722"/>
          </a:xfrm>
          <a:custGeom>
            <a:avLst/>
            <a:gdLst/>
            <a:ahLst/>
            <a:cxnLst/>
            <a:rect r="r" b="b" t="t" l="l"/>
            <a:pathLst>
              <a:path h="717722" w="717722">
                <a:moveTo>
                  <a:pt x="0" y="0"/>
                </a:moveTo>
                <a:lnTo>
                  <a:pt x="717723" y="0"/>
                </a:lnTo>
                <a:lnTo>
                  <a:pt x="717723" y="717722"/>
                </a:lnTo>
                <a:lnTo>
                  <a:pt x="0" y="7177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1040753" y="3200242"/>
            <a:ext cx="6218547" cy="1063625"/>
          </a:xfrm>
          <a:prstGeom prst="rect">
            <a:avLst/>
          </a:prstGeom>
        </p:spPr>
        <p:txBody>
          <a:bodyPr anchor="t" rtlCol="false" tIns="0" lIns="0" bIns="0" rIns="0">
            <a:spAutoFit/>
          </a:bodyPr>
          <a:lstStyle/>
          <a:p>
            <a:pPr algn="l">
              <a:lnSpc>
                <a:spcPts val="2799"/>
              </a:lnSpc>
              <a:spcBef>
                <a:spcPct val="0"/>
              </a:spcBef>
            </a:pPr>
            <a:r>
              <a:rPr lang="en-US" b="true" sz="1999">
                <a:solidFill>
                  <a:srgbClr val="292828"/>
                </a:solidFill>
                <a:latin typeface="Poppins Medium"/>
                <a:ea typeface="Poppins Medium"/>
                <a:cs typeface="Poppins Medium"/>
                <a:sym typeface="Poppins Medium"/>
              </a:rPr>
              <a:t>Recruit from a diverse, qualified group of candidates to increase diverse backgrounds, thoughts and perspectives</a:t>
            </a:r>
          </a:p>
        </p:txBody>
      </p:sp>
      <p:sp>
        <p:nvSpPr>
          <p:cNvPr name="TextBox 13" id="13"/>
          <p:cNvSpPr txBox="true"/>
          <p:nvPr/>
        </p:nvSpPr>
        <p:spPr>
          <a:xfrm rot="0">
            <a:off x="11040753" y="2852013"/>
            <a:ext cx="2864549" cy="339578"/>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Workforce diversity</a:t>
            </a:r>
          </a:p>
        </p:txBody>
      </p:sp>
      <p:grpSp>
        <p:nvGrpSpPr>
          <p:cNvPr name="Group 14" id="14"/>
          <p:cNvGrpSpPr/>
          <p:nvPr/>
        </p:nvGrpSpPr>
        <p:grpSpPr>
          <a:xfrm rot="0">
            <a:off x="9738513" y="4565008"/>
            <a:ext cx="7520787" cy="1750463"/>
            <a:chOff x="0" y="0"/>
            <a:chExt cx="10027716" cy="2333951"/>
          </a:xfrm>
        </p:grpSpPr>
        <p:grpSp>
          <p:nvGrpSpPr>
            <p:cNvPr name="Group 15" id="15"/>
            <p:cNvGrpSpPr/>
            <p:nvPr/>
          </p:nvGrpSpPr>
          <p:grpSpPr>
            <a:xfrm rot="0">
              <a:off x="0" y="0"/>
              <a:ext cx="1493166" cy="149316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226508" y="226508"/>
              <a:ext cx="1040149" cy="1040149"/>
            </a:xfrm>
            <a:custGeom>
              <a:avLst/>
              <a:gdLst/>
              <a:ahLst/>
              <a:cxnLst/>
              <a:rect r="r" b="b" t="t" l="l"/>
              <a:pathLst>
                <a:path h="1040149" w="1040149">
                  <a:moveTo>
                    <a:pt x="0" y="0"/>
                  </a:moveTo>
                  <a:lnTo>
                    <a:pt x="1040149" y="0"/>
                  </a:lnTo>
                  <a:lnTo>
                    <a:pt x="1040149" y="1040149"/>
                  </a:lnTo>
                  <a:lnTo>
                    <a:pt x="0" y="10401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1736319" y="464934"/>
              <a:ext cx="8291396" cy="1869017"/>
            </a:xfrm>
            <a:prstGeom prst="rect">
              <a:avLst/>
            </a:prstGeom>
          </p:spPr>
          <p:txBody>
            <a:bodyPr anchor="t" rtlCol="false" tIns="0" lIns="0" bIns="0" rIns="0">
              <a:spAutoFit/>
            </a:bodyPr>
            <a:lstStyle/>
            <a:p>
              <a:pPr algn="l">
                <a:lnSpc>
                  <a:spcPts val="2799"/>
                </a:lnSpc>
              </a:pPr>
              <a:r>
                <a:rPr lang="en-US" sz="1999" b="true">
                  <a:solidFill>
                    <a:srgbClr val="292828"/>
                  </a:solidFill>
                  <a:latin typeface="Poppins Medium"/>
                  <a:ea typeface="Poppins Medium"/>
                  <a:cs typeface="Poppins Medium"/>
                  <a:sym typeface="Poppins Medium"/>
                </a:rPr>
                <a:t>Foster a culture that encourages collaboration, flexibility and fairness to empower all employees in an inclusive environment</a:t>
              </a:r>
            </a:p>
            <a:p>
              <a:pPr algn="l">
                <a:lnSpc>
                  <a:spcPts val="2799"/>
                </a:lnSpc>
                <a:spcBef>
                  <a:spcPct val="0"/>
                </a:spcBef>
              </a:pPr>
            </a:p>
          </p:txBody>
        </p:sp>
        <p:sp>
          <p:nvSpPr>
            <p:cNvPr name="TextBox 20" id="20"/>
            <p:cNvSpPr txBox="true"/>
            <p:nvPr/>
          </p:nvSpPr>
          <p:spPr>
            <a:xfrm rot="0">
              <a:off x="1736319" y="-30465"/>
              <a:ext cx="3819398" cy="433720"/>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Workplace inclusion</a:t>
              </a:r>
            </a:p>
          </p:txBody>
        </p:sp>
      </p:grpSp>
      <p:grpSp>
        <p:nvGrpSpPr>
          <p:cNvPr name="Group 21" id="21"/>
          <p:cNvGrpSpPr/>
          <p:nvPr/>
        </p:nvGrpSpPr>
        <p:grpSpPr>
          <a:xfrm rot="0">
            <a:off x="9738513" y="7963397"/>
            <a:ext cx="7520787" cy="1698478"/>
            <a:chOff x="0" y="0"/>
            <a:chExt cx="10027716" cy="2264637"/>
          </a:xfrm>
        </p:grpSpPr>
        <p:grpSp>
          <p:nvGrpSpPr>
            <p:cNvPr name="Group 22" id="22"/>
            <p:cNvGrpSpPr/>
            <p:nvPr/>
          </p:nvGrpSpPr>
          <p:grpSpPr>
            <a:xfrm rot="0">
              <a:off x="0" y="0"/>
              <a:ext cx="1493166" cy="1493166"/>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B0F0"/>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233220" y="240162"/>
              <a:ext cx="1033438" cy="1033438"/>
            </a:xfrm>
            <a:custGeom>
              <a:avLst/>
              <a:gdLst/>
              <a:ahLst/>
              <a:cxnLst/>
              <a:rect r="r" b="b" t="t" l="l"/>
              <a:pathLst>
                <a:path h="1033438" w="1033438">
                  <a:moveTo>
                    <a:pt x="0" y="0"/>
                  </a:moveTo>
                  <a:lnTo>
                    <a:pt x="1033437" y="0"/>
                  </a:lnTo>
                  <a:lnTo>
                    <a:pt x="1033437" y="1033438"/>
                  </a:lnTo>
                  <a:lnTo>
                    <a:pt x="0" y="10334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1736319" y="386095"/>
              <a:ext cx="8291396" cy="1878542"/>
            </a:xfrm>
            <a:prstGeom prst="rect">
              <a:avLst/>
            </a:prstGeom>
          </p:spPr>
          <p:txBody>
            <a:bodyPr anchor="t" rtlCol="false" tIns="0" lIns="0" bIns="0" rIns="0">
              <a:spAutoFit/>
            </a:bodyPr>
            <a:lstStyle/>
            <a:p>
              <a:pPr algn="l">
                <a:lnSpc>
                  <a:spcPts val="2800"/>
                </a:lnSpc>
              </a:pPr>
              <a:r>
                <a:rPr lang="en-US" sz="2000" b="true">
                  <a:solidFill>
                    <a:srgbClr val="292828"/>
                  </a:solidFill>
                  <a:latin typeface="Poppins Medium"/>
                  <a:ea typeface="Poppins Medium"/>
                  <a:cs typeface="Poppins Medium"/>
                  <a:sym typeface="Poppins Medium"/>
                </a:rPr>
                <a:t>Communicate the importance of diversity &amp; inclusion at Crystal Equation to existing and potential employees and clients.</a:t>
              </a:r>
            </a:p>
            <a:p>
              <a:pPr algn="l">
                <a:lnSpc>
                  <a:spcPts val="2800"/>
                </a:lnSpc>
                <a:spcBef>
                  <a:spcPct val="0"/>
                </a:spcBef>
              </a:pPr>
            </a:p>
          </p:txBody>
        </p:sp>
        <p:sp>
          <p:nvSpPr>
            <p:cNvPr name="TextBox 27" id="27"/>
            <p:cNvSpPr txBox="true"/>
            <p:nvPr/>
          </p:nvSpPr>
          <p:spPr>
            <a:xfrm rot="0">
              <a:off x="1736319" y="-57150"/>
              <a:ext cx="4145698" cy="433720"/>
            </a:xfrm>
            <a:prstGeom prst="rect">
              <a:avLst/>
            </a:prstGeom>
          </p:spPr>
          <p:txBody>
            <a:bodyPr anchor="t" rtlCol="false" tIns="0" lIns="0" bIns="0" rIns="0">
              <a:spAutoFit/>
            </a:bodyPr>
            <a:lstStyle/>
            <a:p>
              <a:pPr algn="l">
                <a:lnSpc>
                  <a:spcPts val="2634"/>
                </a:lnSpc>
                <a:spcBef>
                  <a:spcPct val="0"/>
                </a:spcBef>
              </a:pPr>
              <a:r>
                <a:rPr lang="en-US" b="true" sz="1881">
                  <a:solidFill>
                    <a:srgbClr val="292828"/>
                  </a:solidFill>
                  <a:latin typeface="Poppins Ultra-Bold"/>
                  <a:ea typeface="Poppins Ultra-Bold"/>
                  <a:cs typeface="Poppins Ultra-Bold"/>
                  <a:sym typeface="Poppins Ultra-Bold"/>
                </a:rPr>
                <a:t>Communication</a:t>
              </a:r>
            </a:p>
          </p:txBody>
        </p:sp>
      </p:grpSp>
      <p:grpSp>
        <p:nvGrpSpPr>
          <p:cNvPr name="Group 28" id="28"/>
          <p:cNvGrpSpPr/>
          <p:nvPr/>
        </p:nvGrpSpPr>
        <p:grpSpPr>
          <a:xfrm rot="0">
            <a:off x="0" y="1608529"/>
            <a:ext cx="9144000" cy="9190620"/>
            <a:chOff x="0" y="0"/>
            <a:chExt cx="2408296" cy="2420575"/>
          </a:xfrm>
        </p:grpSpPr>
        <p:sp>
          <p:nvSpPr>
            <p:cNvPr name="Freeform 29" id="29"/>
            <p:cNvSpPr/>
            <p:nvPr/>
          </p:nvSpPr>
          <p:spPr>
            <a:xfrm flipH="false" flipV="false" rot="0">
              <a:off x="0" y="0"/>
              <a:ext cx="2408296" cy="2420575"/>
            </a:xfrm>
            <a:custGeom>
              <a:avLst/>
              <a:gdLst/>
              <a:ahLst/>
              <a:cxnLst/>
              <a:rect r="r" b="b" t="t" l="l"/>
              <a:pathLst>
                <a:path h="2420575" w="2408296">
                  <a:moveTo>
                    <a:pt x="43180" y="0"/>
                  </a:moveTo>
                  <a:lnTo>
                    <a:pt x="2365116" y="0"/>
                  </a:lnTo>
                  <a:cubicBezTo>
                    <a:pt x="2388964" y="0"/>
                    <a:pt x="2408296" y="19332"/>
                    <a:pt x="2408296" y="43180"/>
                  </a:cubicBezTo>
                  <a:lnTo>
                    <a:pt x="2408296" y="2377395"/>
                  </a:lnTo>
                  <a:cubicBezTo>
                    <a:pt x="2408296" y="2388847"/>
                    <a:pt x="2403747" y="2399830"/>
                    <a:pt x="2395649" y="2407928"/>
                  </a:cubicBezTo>
                  <a:cubicBezTo>
                    <a:pt x="2387551" y="2416025"/>
                    <a:pt x="2376568" y="2420575"/>
                    <a:pt x="2365116" y="2420575"/>
                  </a:cubicBezTo>
                  <a:lnTo>
                    <a:pt x="43180" y="2420575"/>
                  </a:lnTo>
                  <a:cubicBezTo>
                    <a:pt x="19332" y="2420575"/>
                    <a:pt x="0" y="2401242"/>
                    <a:pt x="0" y="2377395"/>
                  </a:cubicBezTo>
                  <a:lnTo>
                    <a:pt x="0" y="43180"/>
                  </a:lnTo>
                  <a:cubicBezTo>
                    <a:pt x="0" y="19332"/>
                    <a:pt x="19332" y="0"/>
                    <a:pt x="43180" y="0"/>
                  </a:cubicBezTo>
                  <a:close/>
                </a:path>
              </a:pathLst>
            </a:custGeom>
            <a:solidFill>
              <a:srgbClr val="71C5E8"/>
            </a:solidFill>
          </p:spPr>
        </p:sp>
        <p:sp>
          <p:nvSpPr>
            <p:cNvPr name="TextBox 30" id="30"/>
            <p:cNvSpPr txBox="true"/>
            <p:nvPr/>
          </p:nvSpPr>
          <p:spPr>
            <a:xfrm>
              <a:off x="0" y="-57150"/>
              <a:ext cx="2408296" cy="2477725"/>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548837" y="1754671"/>
            <a:ext cx="7357627" cy="6181725"/>
          </a:xfrm>
          <a:prstGeom prst="rect">
            <a:avLst/>
          </a:prstGeom>
        </p:spPr>
        <p:txBody>
          <a:bodyPr anchor="t" rtlCol="false" tIns="0" lIns="0" bIns="0" rIns="0">
            <a:spAutoFit/>
          </a:bodyPr>
          <a:lstStyle/>
          <a:p>
            <a:pPr algn="ctr">
              <a:lnSpc>
                <a:spcPts val="5399"/>
              </a:lnSpc>
            </a:pPr>
            <a:r>
              <a:rPr lang="en-US" sz="4499" spc="-21">
                <a:solidFill>
                  <a:srgbClr val="000000"/>
                </a:solidFill>
                <a:latin typeface="Poppins"/>
                <a:ea typeface="Poppins"/>
                <a:cs typeface="Poppins"/>
                <a:sym typeface="Poppins"/>
              </a:rPr>
              <a:t>Purpose</a:t>
            </a:r>
          </a:p>
          <a:p>
            <a:pPr algn="l">
              <a:lnSpc>
                <a:spcPts val="3120"/>
              </a:lnSpc>
            </a:pPr>
          </a:p>
          <a:p>
            <a:pPr algn="l">
              <a:lnSpc>
                <a:spcPts val="3120"/>
              </a:lnSpc>
            </a:pPr>
            <a:r>
              <a:rPr lang="en-US" sz="2600" spc="-12">
                <a:solidFill>
                  <a:srgbClr val="FFFFFF"/>
                </a:solidFill>
                <a:latin typeface="Poppins"/>
                <a:ea typeface="Poppins"/>
                <a:cs typeface="Poppins"/>
                <a:sym typeface="Poppins"/>
              </a:rPr>
              <a:t>Following is a three-year strategic plan to help achieve our diversity, equity and inclusion goals. The plan provides a shared direction and commitment toward promoting a diverse workforce and building a more inclusive workplace, while ensuring fairness, sustainability and accountability.</a:t>
            </a:r>
          </a:p>
          <a:p>
            <a:pPr algn="l">
              <a:lnSpc>
                <a:spcPts val="3120"/>
              </a:lnSpc>
            </a:pPr>
          </a:p>
          <a:p>
            <a:pPr algn="l">
              <a:lnSpc>
                <a:spcPts val="3120"/>
              </a:lnSpc>
            </a:pPr>
            <a:r>
              <a:rPr lang="en-US" sz="2600" spc="-12">
                <a:solidFill>
                  <a:srgbClr val="FFFFFF"/>
                </a:solidFill>
                <a:latin typeface="Poppins"/>
                <a:ea typeface="Poppins"/>
                <a:cs typeface="Poppins"/>
                <a:sym typeface="Poppins"/>
              </a:rPr>
              <a:t>The plan comprises of four key goals and identifies the priorities and actions to be taken over the next three years. It outlines the key roles and responsibilities and how we will track progress and measure success.</a:t>
            </a:r>
          </a:p>
        </p:txBody>
      </p:sp>
      <p:sp>
        <p:nvSpPr>
          <p:cNvPr name="TextBox 32" id="32"/>
          <p:cNvSpPr txBox="true"/>
          <p:nvPr/>
        </p:nvSpPr>
        <p:spPr>
          <a:xfrm rot="0">
            <a:off x="3380704" y="190960"/>
            <a:ext cx="11526592" cy="990600"/>
          </a:xfrm>
          <a:prstGeom prst="rect">
            <a:avLst/>
          </a:prstGeom>
        </p:spPr>
        <p:txBody>
          <a:bodyPr anchor="t" rtlCol="false" tIns="0" lIns="0" bIns="0" rIns="0">
            <a:spAutoFit/>
          </a:bodyPr>
          <a:lstStyle/>
          <a:p>
            <a:pPr algn="ctr">
              <a:lnSpc>
                <a:spcPts val="6480"/>
              </a:lnSpc>
            </a:pPr>
            <a:r>
              <a:rPr lang="en-US" b="true" sz="5400" spc="-25">
                <a:solidFill>
                  <a:srgbClr val="41B6E6"/>
                </a:solidFill>
                <a:latin typeface="Evolventa Bold"/>
                <a:ea typeface="Evolventa Bold"/>
                <a:cs typeface="Evolventa Bold"/>
                <a:sym typeface="Evolventa Bold"/>
              </a:rPr>
              <a:t>Purpose and Goals </a:t>
            </a:r>
            <a:r>
              <a:rPr lang="en-US" b="true" sz="5400" spc="-25">
                <a:solidFill>
                  <a:srgbClr val="595959"/>
                </a:solidFill>
                <a:latin typeface="Evolventa Bold"/>
                <a:ea typeface="Evolventa Bold"/>
                <a:cs typeface="Evolventa Bold"/>
                <a:sym typeface="Evolventa Bold"/>
              </a:rPr>
              <a:t>Of the Plan</a:t>
            </a:r>
          </a:p>
        </p:txBody>
      </p:sp>
      <p:sp>
        <p:nvSpPr>
          <p:cNvPr name="TextBox 33" id="33"/>
          <p:cNvSpPr txBox="true"/>
          <p:nvPr/>
        </p:nvSpPr>
        <p:spPr>
          <a:xfrm rot="0">
            <a:off x="11229189" y="1745146"/>
            <a:ext cx="4539436" cy="733425"/>
          </a:xfrm>
          <a:prstGeom prst="rect">
            <a:avLst/>
          </a:prstGeom>
        </p:spPr>
        <p:txBody>
          <a:bodyPr anchor="t" rtlCol="false" tIns="0" lIns="0" bIns="0" rIns="0">
            <a:spAutoFit/>
          </a:bodyPr>
          <a:lstStyle/>
          <a:p>
            <a:pPr algn="ctr">
              <a:lnSpc>
                <a:spcPts val="5400"/>
              </a:lnSpc>
              <a:spcBef>
                <a:spcPct val="0"/>
              </a:spcBef>
            </a:pPr>
            <a:r>
              <a:rPr lang="en-US" sz="4500" spc="-21">
                <a:solidFill>
                  <a:srgbClr val="000000"/>
                </a:solidFill>
                <a:latin typeface="Poppins"/>
                <a:ea typeface="Poppins"/>
                <a:cs typeface="Poppins"/>
                <a:sym typeface="Poppins"/>
              </a:rPr>
              <a:t>Goals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1348" y="3055198"/>
            <a:ext cx="20930696" cy="8662536"/>
            <a:chOff x="0" y="0"/>
            <a:chExt cx="5512611" cy="2281491"/>
          </a:xfrm>
        </p:grpSpPr>
        <p:sp>
          <p:nvSpPr>
            <p:cNvPr name="Freeform 3" id="3"/>
            <p:cNvSpPr/>
            <p:nvPr/>
          </p:nvSpPr>
          <p:spPr>
            <a:xfrm flipH="false" flipV="false" rot="0">
              <a:off x="0" y="0"/>
              <a:ext cx="5512611" cy="2281491"/>
            </a:xfrm>
            <a:custGeom>
              <a:avLst/>
              <a:gdLst/>
              <a:ahLst/>
              <a:cxnLst/>
              <a:rect r="r" b="b" t="t" l="l"/>
              <a:pathLst>
                <a:path h="2281491" w="5512611">
                  <a:moveTo>
                    <a:pt x="0" y="0"/>
                  </a:moveTo>
                  <a:lnTo>
                    <a:pt x="5512611" y="0"/>
                  </a:lnTo>
                  <a:lnTo>
                    <a:pt x="5512611" y="2281491"/>
                  </a:lnTo>
                  <a:lnTo>
                    <a:pt x="0" y="2281491"/>
                  </a:lnTo>
                  <a:close/>
                </a:path>
              </a:pathLst>
            </a:custGeom>
            <a:solidFill>
              <a:srgbClr val="41B6E6"/>
            </a:solidFill>
          </p:spPr>
        </p:sp>
        <p:sp>
          <p:nvSpPr>
            <p:cNvPr name="TextBox 4" id="4"/>
            <p:cNvSpPr txBox="true"/>
            <p:nvPr/>
          </p:nvSpPr>
          <p:spPr>
            <a:xfrm>
              <a:off x="0" y="-38100"/>
              <a:ext cx="5512611" cy="2319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2612874"/>
            <a:ext cx="16230600" cy="6828508"/>
            <a:chOff x="0" y="0"/>
            <a:chExt cx="4274726" cy="1798455"/>
          </a:xfrm>
        </p:grpSpPr>
        <p:sp>
          <p:nvSpPr>
            <p:cNvPr name="Freeform 6" id="6"/>
            <p:cNvSpPr/>
            <p:nvPr/>
          </p:nvSpPr>
          <p:spPr>
            <a:xfrm flipH="false" flipV="false" rot="0">
              <a:off x="0" y="0"/>
              <a:ext cx="4274726" cy="1798455"/>
            </a:xfrm>
            <a:custGeom>
              <a:avLst/>
              <a:gdLst/>
              <a:ahLst/>
              <a:cxnLst/>
              <a:rect r="r" b="b" t="t" l="l"/>
              <a:pathLst>
                <a:path h="1798455" w="4274726">
                  <a:moveTo>
                    <a:pt x="35298" y="0"/>
                  </a:moveTo>
                  <a:lnTo>
                    <a:pt x="4239428" y="0"/>
                  </a:lnTo>
                  <a:cubicBezTo>
                    <a:pt x="4248790" y="0"/>
                    <a:pt x="4257768" y="3719"/>
                    <a:pt x="4264387" y="10338"/>
                  </a:cubicBezTo>
                  <a:cubicBezTo>
                    <a:pt x="4271007" y="16958"/>
                    <a:pt x="4274726" y="25936"/>
                    <a:pt x="4274726" y="35298"/>
                  </a:cubicBezTo>
                  <a:lnTo>
                    <a:pt x="4274726" y="1763157"/>
                  </a:lnTo>
                  <a:cubicBezTo>
                    <a:pt x="4274726" y="1772519"/>
                    <a:pt x="4271007" y="1781497"/>
                    <a:pt x="4264387" y="1788116"/>
                  </a:cubicBezTo>
                  <a:cubicBezTo>
                    <a:pt x="4257768" y="1794736"/>
                    <a:pt x="4248790" y="1798455"/>
                    <a:pt x="4239428" y="1798455"/>
                  </a:cubicBezTo>
                  <a:lnTo>
                    <a:pt x="35298" y="1798455"/>
                  </a:lnTo>
                  <a:cubicBezTo>
                    <a:pt x="25936" y="1798455"/>
                    <a:pt x="16958" y="1794736"/>
                    <a:pt x="10338" y="1788116"/>
                  </a:cubicBezTo>
                  <a:cubicBezTo>
                    <a:pt x="3719" y="1781497"/>
                    <a:pt x="0" y="1772519"/>
                    <a:pt x="0" y="1763157"/>
                  </a:cubicBezTo>
                  <a:lnTo>
                    <a:pt x="0" y="35298"/>
                  </a:lnTo>
                  <a:cubicBezTo>
                    <a:pt x="0" y="25936"/>
                    <a:pt x="3719" y="16958"/>
                    <a:pt x="10338" y="10338"/>
                  </a:cubicBezTo>
                  <a:cubicBezTo>
                    <a:pt x="16958" y="3719"/>
                    <a:pt x="25936" y="0"/>
                    <a:pt x="35298" y="0"/>
                  </a:cubicBezTo>
                  <a:close/>
                </a:path>
              </a:pathLst>
            </a:custGeom>
            <a:solidFill>
              <a:srgbClr val="000000">
                <a:alpha val="0"/>
              </a:srgbClr>
            </a:solidFill>
            <a:ln w="247650" cap="rnd">
              <a:solidFill>
                <a:srgbClr val="FFFFFF"/>
              </a:solidFill>
              <a:prstDash val="solid"/>
              <a:round/>
            </a:ln>
          </p:spPr>
        </p:sp>
        <p:sp>
          <p:nvSpPr>
            <p:cNvPr name="TextBox 7" id="7"/>
            <p:cNvSpPr txBox="true"/>
            <p:nvPr/>
          </p:nvSpPr>
          <p:spPr>
            <a:xfrm>
              <a:off x="0" y="-38100"/>
              <a:ext cx="4274726" cy="183655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387798" y="7386467"/>
            <a:ext cx="2974729" cy="2974729"/>
          </a:xfrm>
          <a:custGeom>
            <a:avLst/>
            <a:gdLst/>
            <a:ahLst/>
            <a:cxnLst/>
            <a:rect r="r" b="b" t="t" l="l"/>
            <a:pathLst>
              <a:path h="2974729" w="2974729">
                <a:moveTo>
                  <a:pt x="0" y="0"/>
                </a:moveTo>
                <a:lnTo>
                  <a:pt x="2974729" y="0"/>
                </a:lnTo>
                <a:lnTo>
                  <a:pt x="2974729" y="2974728"/>
                </a:lnTo>
                <a:lnTo>
                  <a:pt x="0" y="29747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5685287" y="7713251"/>
            <a:ext cx="2379751" cy="237975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6744950" y="-981075"/>
            <a:ext cx="2864398" cy="2864398"/>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08080"/>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5858243" y="451124"/>
            <a:ext cx="603155" cy="60315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D9EA"/>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6047633" y="1277496"/>
            <a:ext cx="827529" cy="82752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1C5E8"/>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807813" y="3388152"/>
            <a:ext cx="12820749" cy="5514975"/>
          </a:xfrm>
          <a:prstGeom prst="rect">
            <a:avLst/>
          </a:prstGeom>
        </p:spPr>
        <p:txBody>
          <a:bodyPr anchor="t" rtlCol="false" tIns="0" lIns="0" bIns="0" rIns="0">
            <a:spAutoFit/>
          </a:bodyPr>
          <a:lstStyle/>
          <a:p>
            <a:pPr algn="l" marL="241300" indent="-120650" lvl="1">
              <a:lnSpc>
                <a:spcPts val="2400"/>
              </a:lnSpc>
              <a:buFont typeface="Arial"/>
              <a:buChar char="•"/>
            </a:pPr>
            <a:r>
              <a:rPr lang="en-US" sz="2000" spc="-9">
                <a:solidFill>
                  <a:srgbClr val="FFFFFF"/>
                </a:solidFill>
                <a:latin typeface="Poppins"/>
                <a:ea typeface="Poppins"/>
                <a:cs typeface="Poppins"/>
                <a:sym typeface="Poppins"/>
              </a:rPr>
              <a:t>All employees have the responsibility to maintain an environment that is safe, respectful and productive. </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Everyone has the right to be treated fairly within the workplace in an environment that recognizes and accepts diverse backgrounds, thoughts and opinions.</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Staff will adhere to the Crystal Equation Inclusion and Diversity Policy, comply with workplace diversity and inclusion activities and opportunities, and all anti-discrimination and workplace legislation.</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Managers and supervisors will contribute by displaying a positive commitment to workplace inclusion, being role models, fostering an inclusive workplace culture, dealing quickly and effectively with inappropriate behavior and participating in training and encouraging team members to attend.</a:t>
            </a:r>
          </a:p>
          <a:p>
            <a:pPr algn="l" marL="241300" indent="-120650" lvl="1">
              <a:lnSpc>
                <a:spcPts val="2400"/>
              </a:lnSpc>
            </a:pPr>
          </a:p>
          <a:p>
            <a:pPr algn="l" marL="241300" indent="-120650" lvl="1">
              <a:lnSpc>
                <a:spcPts val="2400"/>
              </a:lnSpc>
              <a:buFont typeface="Arial"/>
              <a:buChar char="•"/>
            </a:pPr>
            <a:r>
              <a:rPr lang="en-US" sz="2000" spc="-9">
                <a:solidFill>
                  <a:srgbClr val="FFFFFF"/>
                </a:solidFill>
                <a:latin typeface="Poppins"/>
                <a:ea typeface="Poppins"/>
                <a:cs typeface="Poppins"/>
                <a:sym typeface="Poppins"/>
              </a:rPr>
              <a:t>The success of the Strategic Plan is dependent upon the support of everyone in each department. Everyone has a responsibility for contributing to a culture which supports and values inclusion and diversity.</a:t>
            </a:r>
          </a:p>
        </p:txBody>
      </p:sp>
      <p:sp>
        <p:nvSpPr>
          <p:cNvPr name="Freeform 22" id="22"/>
          <p:cNvSpPr/>
          <p:nvPr/>
        </p:nvSpPr>
        <p:spPr>
          <a:xfrm flipH="false" flipV="false" rot="0">
            <a:off x="16205934" y="8292304"/>
            <a:ext cx="1338456" cy="1221645"/>
          </a:xfrm>
          <a:custGeom>
            <a:avLst/>
            <a:gdLst/>
            <a:ahLst/>
            <a:cxnLst/>
            <a:rect r="r" b="b" t="t" l="l"/>
            <a:pathLst>
              <a:path h="1221645" w="1338456">
                <a:moveTo>
                  <a:pt x="0" y="0"/>
                </a:moveTo>
                <a:lnTo>
                  <a:pt x="1338456" y="0"/>
                </a:lnTo>
                <a:lnTo>
                  <a:pt x="1338456" y="1221646"/>
                </a:lnTo>
                <a:lnTo>
                  <a:pt x="0" y="1221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3" id="23"/>
          <p:cNvSpPr txBox="true"/>
          <p:nvPr/>
        </p:nvSpPr>
        <p:spPr>
          <a:xfrm rot="0">
            <a:off x="1028700" y="384989"/>
            <a:ext cx="11891815" cy="1695450"/>
          </a:xfrm>
          <a:prstGeom prst="rect">
            <a:avLst/>
          </a:prstGeom>
        </p:spPr>
        <p:txBody>
          <a:bodyPr anchor="t" rtlCol="false" tIns="0" lIns="0" bIns="0" rIns="0">
            <a:spAutoFit/>
          </a:bodyPr>
          <a:lstStyle/>
          <a:p>
            <a:pPr algn="l">
              <a:lnSpc>
                <a:spcPts val="6480"/>
              </a:lnSpc>
            </a:pPr>
            <a:r>
              <a:rPr lang="en-US" b="true" sz="5400" spc="-25">
                <a:solidFill>
                  <a:srgbClr val="595959"/>
                </a:solidFill>
                <a:latin typeface="Poppins Bold"/>
                <a:ea typeface="Poppins Bold"/>
                <a:cs typeface="Poppins Bold"/>
                <a:sym typeface="Poppins Bold"/>
              </a:rPr>
              <a:t>Employee</a:t>
            </a:r>
          </a:p>
          <a:p>
            <a:pPr algn="l">
              <a:lnSpc>
                <a:spcPts val="6480"/>
              </a:lnSpc>
            </a:pPr>
            <a:r>
              <a:rPr lang="en-US" b="true" sz="5400" spc="-25">
                <a:solidFill>
                  <a:srgbClr val="41B6E6"/>
                </a:solidFill>
                <a:latin typeface="Poppins Bold"/>
                <a:ea typeface="Poppins Bold"/>
                <a:cs typeface="Poppins Bold"/>
                <a:sym typeface="Poppins Bold"/>
              </a:rPr>
              <a:t>Rights and Responsibilities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50712" y="3622887"/>
            <a:ext cx="6724105" cy="4463125"/>
            <a:chOff x="0" y="0"/>
            <a:chExt cx="8965473" cy="5950833"/>
          </a:xfrm>
        </p:grpSpPr>
        <p:sp>
          <p:nvSpPr>
            <p:cNvPr name="Freeform 3" id="3"/>
            <p:cNvSpPr/>
            <p:nvPr/>
          </p:nvSpPr>
          <p:spPr>
            <a:xfrm flipH="false" flipV="false" rot="0">
              <a:off x="0" y="0"/>
              <a:ext cx="8965473" cy="5950833"/>
            </a:xfrm>
            <a:custGeom>
              <a:avLst/>
              <a:gdLst/>
              <a:ahLst/>
              <a:cxnLst/>
              <a:rect r="r" b="b" t="t" l="l"/>
              <a:pathLst>
                <a:path h="5950833" w="8965473">
                  <a:moveTo>
                    <a:pt x="0" y="0"/>
                  </a:moveTo>
                  <a:lnTo>
                    <a:pt x="8965473" y="0"/>
                  </a:lnTo>
                  <a:lnTo>
                    <a:pt x="8965473" y="5950833"/>
                  </a:lnTo>
                  <a:lnTo>
                    <a:pt x="0" y="59508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23359" y="2773413"/>
              <a:ext cx="1768429" cy="1797641"/>
            </a:xfrm>
            <a:custGeom>
              <a:avLst/>
              <a:gdLst/>
              <a:ahLst/>
              <a:cxnLst/>
              <a:rect r="r" b="b" t="t" l="l"/>
              <a:pathLst>
                <a:path h="1797641" w="1768429">
                  <a:moveTo>
                    <a:pt x="0" y="0"/>
                  </a:moveTo>
                  <a:lnTo>
                    <a:pt x="1768429" y="0"/>
                  </a:lnTo>
                  <a:lnTo>
                    <a:pt x="1768429" y="1797641"/>
                  </a:lnTo>
                  <a:lnTo>
                    <a:pt x="0" y="17976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679715" y="2773413"/>
              <a:ext cx="1606043" cy="2102838"/>
            </a:xfrm>
            <a:custGeom>
              <a:avLst/>
              <a:gdLst/>
              <a:ahLst/>
              <a:cxnLst/>
              <a:rect r="r" b="b" t="t" l="l"/>
              <a:pathLst>
                <a:path h="2102838" w="1606043">
                  <a:moveTo>
                    <a:pt x="0" y="0"/>
                  </a:moveTo>
                  <a:lnTo>
                    <a:pt x="1606043" y="0"/>
                  </a:lnTo>
                  <a:lnTo>
                    <a:pt x="1606043" y="2102838"/>
                  </a:lnTo>
                  <a:lnTo>
                    <a:pt x="0" y="210283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6771658" y="2959751"/>
              <a:ext cx="1741619" cy="1916500"/>
            </a:xfrm>
            <a:custGeom>
              <a:avLst/>
              <a:gdLst/>
              <a:ahLst/>
              <a:cxnLst/>
              <a:rect r="r" b="b" t="t" l="l"/>
              <a:pathLst>
                <a:path h="1916500" w="1741619">
                  <a:moveTo>
                    <a:pt x="0" y="0"/>
                  </a:moveTo>
                  <a:lnTo>
                    <a:pt x="1741619" y="0"/>
                  </a:lnTo>
                  <a:lnTo>
                    <a:pt x="1741619" y="1916500"/>
                  </a:lnTo>
                  <a:lnTo>
                    <a:pt x="0" y="19165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7" id="7"/>
          <p:cNvGrpSpPr/>
          <p:nvPr/>
        </p:nvGrpSpPr>
        <p:grpSpPr>
          <a:xfrm rot="0">
            <a:off x="8148784" y="0"/>
            <a:ext cx="11197086" cy="10287000"/>
            <a:chOff x="0" y="0"/>
            <a:chExt cx="2949027" cy="2709333"/>
          </a:xfrm>
        </p:grpSpPr>
        <p:sp>
          <p:nvSpPr>
            <p:cNvPr name="Freeform 8" id="8"/>
            <p:cNvSpPr/>
            <p:nvPr/>
          </p:nvSpPr>
          <p:spPr>
            <a:xfrm flipH="false" flipV="false" rot="0">
              <a:off x="0" y="0"/>
              <a:ext cx="2949027" cy="2709333"/>
            </a:xfrm>
            <a:custGeom>
              <a:avLst/>
              <a:gdLst/>
              <a:ahLst/>
              <a:cxnLst/>
              <a:rect r="r" b="b" t="t" l="l"/>
              <a:pathLst>
                <a:path h="2709333" w="2949027">
                  <a:moveTo>
                    <a:pt x="35263" y="0"/>
                  </a:moveTo>
                  <a:lnTo>
                    <a:pt x="2913764" y="0"/>
                  </a:lnTo>
                  <a:cubicBezTo>
                    <a:pt x="2923116" y="0"/>
                    <a:pt x="2932086" y="3715"/>
                    <a:pt x="2938699" y="10328"/>
                  </a:cubicBezTo>
                  <a:cubicBezTo>
                    <a:pt x="2945312" y="16941"/>
                    <a:pt x="2949027" y="25910"/>
                    <a:pt x="2949027" y="35263"/>
                  </a:cubicBezTo>
                  <a:lnTo>
                    <a:pt x="2949027" y="2674071"/>
                  </a:lnTo>
                  <a:cubicBezTo>
                    <a:pt x="2949027" y="2683423"/>
                    <a:pt x="2945312" y="2692392"/>
                    <a:pt x="2938699" y="2699005"/>
                  </a:cubicBezTo>
                  <a:cubicBezTo>
                    <a:pt x="2932086" y="2705618"/>
                    <a:pt x="2923116" y="2709333"/>
                    <a:pt x="2913764" y="2709333"/>
                  </a:cubicBezTo>
                  <a:lnTo>
                    <a:pt x="35263" y="2709333"/>
                  </a:lnTo>
                  <a:cubicBezTo>
                    <a:pt x="25910" y="2709333"/>
                    <a:pt x="16941" y="2705618"/>
                    <a:pt x="10328" y="2699005"/>
                  </a:cubicBezTo>
                  <a:cubicBezTo>
                    <a:pt x="3715" y="2692392"/>
                    <a:pt x="0" y="2683423"/>
                    <a:pt x="0" y="2674071"/>
                  </a:cubicBezTo>
                  <a:lnTo>
                    <a:pt x="0" y="35263"/>
                  </a:lnTo>
                  <a:cubicBezTo>
                    <a:pt x="0" y="25910"/>
                    <a:pt x="3715" y="16941"/>
                    <a:pt x="10328" y="10328"/>
                  </a:cubicBezTo>
                  <a:cubicBezTo>
                    <a:pt x="16941" y="3715"/>
                    <a:pt x="25910" y="0"/>
                    <a:pt x="35263" y="0"/>
                  </a:cubicBezTo>
                  <a:close/>
                </a:path>
              </a:pathLst>
            </a:custGeom>
            <a:solidFill>
              <a:srgbClr val="7C878E"/>
            </a:solidFill>
          </p:spPr>
        </p:sp>
        <p:sp>
          <p:nvSpPr>
            <p:cNvPr name="TextBox 9" id="9"/>
            <p:cNvSpPr txBox="true"/>
            <p:nvPr/>
          </p:nvSpPr>
          <p:spPr>
            <a:xfrm>
              <a:off x="0" y="-38100"/>
              <a:ext cx="2949027" cy="2747433"/>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8492774" y="1485900"/>
            <a:ext cx="9335916" cy="7321206"/>
            <a:chOff x="0" y="0"/>
            <a:chExt cx="12447888" cy="9761608"/>
          </a:xfrm>
        </p:grpSpPr>
        <p:sp>
          <p:nvSpPr>
            <p:cNvPr name="TextBox 11" id="11"/>
            <p:cNvSpPr txBox="true"/>
            <p:nvPr/>
          </p:nvSpPr>
          <p:spPr>
            <a:xfrm rot="0">
              <a:off x="202901" y="4287046"/>
              <a:ext cx="11485800" cy="4171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A qualitative assessment of progress or achievement of the actions</a:t>
              </a:r>
            </a:p>
          </p:txBody>
        </p:sp>
        <p:sp>
          <p:nvSpPr>
            <p:cNvPr name="TextBox 12" id="12"/>
            <p:cNvSpPr txBox="true"/>
            <p:nvPr/>
          </p:nvSpPr>
          <p:spPr>
            <a:xfrm rot="0">
              <a:off x="202901" y="3536313"/>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Assessment</a:t>
              </a:r>
            </a:p>
          </p:txBody>
        </p:sp>
        <p:sp>
          <p:nvSpPr>
            <p:cNvPr name="TextBox 13" id="13"/>
            <p:cNvSpPr txBox="true"/>
            <p:nvPr/>
          </p:nvSpPr>
          <p:spPr>
            <a:xfrm rot="0">
              <a:off x="0" y="-47625"/>
              <a:ext cx="12447888" cy="3451225"/>
            </a:xfrm>
            <a:prstGeom prst="rect">
              <a:avLst/>
            </a:prstGeom>
          </p:spPr>
          <p:txBody>
            <a:bodyPr anchor="t" rtlCol="false" tIns="0" lIns="0" bIns="0" rIns="0">
              <a:spAutoFit/>
            </a:bodyPr>
            <a:lstStyle/>
            <a:p>
              <a:pPr algn="l">
                <a:lnSpc>
                  <a:spcPts val="5400"/>
                </a:lnSpc>
              </a:pPr>
              <a:r>
                <a:rPr lang="en-US" sz="4500" spc="-21">
                  <a:solidFill>
                    <a:srgbClr val="00B0F0"/>
                  </a:solidFill>
                  <a:latin typeface="Poppins"/>
                  <a:ea typeface="Poppins"/>
                  <a:cs typeface="Poppins"/>
                  <a:sym typeface="Poppins"/>
                </a:rPr>
                <a:t>Evaluation Methodology</a:t>
              </a:r>
            </a:p>
            <a:p>
              <a:pPr algn="l">
                <a:lnSpc>
                  <a:spcPts val="2160"/>
                </a:lnSpc>
              </a:pPr>
              <a:r>
                <a:rPr lang="en-US" sz="1800" spc="-8">
                  <a:solidFill>
                    <a:srgbClr val="FFFFFF"/>
                  </a:solidFill>
                  <a:latin typeface="Poppins"/>
                  <a:ea typeface="Poppins"/>
                  <a:cs typeface="Poppins"/>
                  <a:sym typeface="Poppins"/>
                </a:rPr>
                <a:t>The effectiveness and achievement of our goals for inclusion and diversity will be reviewed and reported on quarterly. The report will be provided to the CEO and the management team. The review will focus on the implementation of the actions, the progress made and successes. It will also identify any adjustments required to improve effectiveness.</a:t>
              </a:r>
            </a:p>
            <a:p>
              <a:pPr algn="l">
                <a:lnSpc>
                  <a:spcPts val="2160"/>
                </a:lnSpc>
              </a:pPr>
            </a:p>
            <a:p>
              <a:pPr algn="l" marL="902970" indent="-300990" lvl="2">
                <a:lnSpc>
                  <a:spcPts val="2160"/>
                </a:lnSpc>
              </a:pPr>
            </a:p>
          </p:txBody>
        </p:sp>
        <p:sp>
          <p:nvSpPr>
            <p:cNvPr name="TextBox 14" id="14"/>
            <p:cNvSpPr txBox="true"/>
            <p:nvPr/>
          </p:nvSpPr>
          <p:spPr>
            <a:xfrm rot="0">
              <a:off x="202901" y="5829396"/>
              <a:ext cx="11485800" cy="4171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Staff feedback on inclusion and diversity initiatives</a:t>
              </a:r>
            </a:p>
          </p:txBody>
        </p:sp>
        <p:sp>
          <p:nvSpPr>
            <p:cNvPr name="TextBox 15" id="15"/>
            <p:cNvSpPr txBox="true"/>
            <p:nvPr/>
          </p:nvSpPr>
          <p:spPr>
            <a:xfrm rot="0">
              <a:off x="202901" y="5078662"/>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Feedback</a:t>
              </a:r>
            </a:p>
          </p:txBody>
        </p:sp>
        <p:sp>
          <p:nvSpPr>
            <p:cNvPr name="TextBox 16" id="16"/>
            <p:cNvSpPr txBox="true"/>
            <p:nvPr/>
          </p:nvSpPr>
          <p:spPr>
            <a:xfrm rot="0">
              <a:off x="202901" y="7371051"/>
              <a:ext cx="11485800" cy="4171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Staff suggestions for future inclusion and diversity initiatives</a:t>
              </a:r>
            </a:p>
          </p:txBody>
        </p:sp>
        <p:sp>
          <p:nvSpPr>
            <p:cNvPr name="TextBox 17" id="17"/>
            <p:cNvSpPr txBox="true"/>
            <p:nvPr/>
          </p:nvSpPr>
          <p:spPr>
            <a:xfrm rot="0">
              <a:off x="202901" y="6620318"/>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Suggestions</a:t>
              </a:r>
            </a:p>
          </p:txBody>
        </p:sp>
        <p:sp>
          <p:nvSpPr>
            <p:cNvPr name="TextBox 18" id="18"/>
            <p:cNvSpPr txBox="true"/>
            <p:nvPr/>
          </p:nvSpPr>
          <p:spPr>
            <a:xfrm rot="0">
              <a:off x="202901" y="8912707"/>
              <a:ext cx="11485800" cy="848902"/>
            </a:xfrm>
            <a:prstGeom prst="rect">
              <a:avLst/>
            </a:prstGeom>
          </p:spPr>
          <p:txBody>
            <a:bodyPr anchor="t" rtlCol="false" tIns="0" lIns="0" bIns="0" rIns="0">
              <a:spAutoFit/>
            </a:bodyPr>
            <a:lstStyle/>
            <a:p>
              <a:pPr algn="just">
                <a:lnSpc>
                  <a:spcPts val="2576"/>
                </a:lnSpc>
                <a:spcBef>
                  <a:spcPct val="0"/>
                </a:spcBef>
              </a:pPr>
              <a:r>
                <a:rPr lang="en-US" sz="1840">
                  <a:solidFill>
                    <a:srgbClr val="FFFFFF"/>
                  </a:solidFill>
                  <a:latin typeface="Poppins"/>
                  <a:ea typeface="Poppins"/>
                  <a:cs typeface="Poppins"/>
                  <a:sym typeface="Poppins"/>
                </a:rPr>
                <a:t>The outcome of the evaluation and review of quarterly reports will guide the development of further action plans</a:t>
              </a:r>
              <a:r>
                <a:rPr lang="en-US" sz="1840">
                  <a:solidFill>
                    <a:srgbClr val="FFFFFF"/>
                  </a:solidFill>
                  <a:latin typeface="Poppins"/>
                  <a:ea typeface="Poppins"/>
                  <a:cs typeface="Poppins"/>
                  <a:sym typeface="Poppins"/>
                </a:rPr>
                <a:t> </a:t>
              </a:r>
            </a:p>
          </p:txBody>
        </p:sp>
        <p:sp>
          <p:nvSpPr>
            <p:cNvPr name="TextBox 19" id="19"/>
            <p:cNvSpPr txBox="true"/>
            <p:nvPr/>
          </p:nvSpPr>
          <p:spPr>
            <a:xfrm rot="0">
              <a:off x="202901" y="8161974"/>
              <a:ext cx="4009386" cy="612775"/>
            </a:xfrm>
            <a:prstGeom prst="rect">
              <a:avLst/>
            </a:prstGeom>
          </p:spPr>
          <p:txBody>
            <a:bodyPr anchor="t" rtlCol="false" tIns="0" lIns="0" bIns="0" rIns="0">
              <a:spAutoFit/>
            </a:bodyPr>
            <a:lstStyle/>
            <a:p>
              <a:pPr algn="l">
                <a:lnSpc>
                  <a:spcPts val="3500"/>
                </a:lnSpc>
              </a:pPr>
              <a:r>
                <a:rPr lang="en-US" sz="2917" b="true">
                  <a:solidFill>
                    <a:srgbClr val="41B6E6"/>
                  </a:solidFill>
                  <a:latin typeface="Poppins Ultra-Bold"/>
                  <a:ea typeface="Poppins Ultra-Bold"/>
                  <a:cs typeface="Poppins Ultra-Bold"/>
                  <a:sym typeface="Poppins Ultra-Bold"/>
                </a:rPr>
                <a:t>Development</a:t>
              </a:r>
            </a:p>
          </p:txBody>
        </p:sp>
      </p:grpSp>
      <p:sp>
        <p:nvSpPr>
          <p:cNvPr name="TextBox 20" id="20"/>
          <p:cNvSpPr txBox="true"/>
          <p:nvPr/>
        </p:nvSpPr>
        <p:spPr>
          <a:xfrm rot="0">
            <a:off x="650712" y="1428750"/>
            <a:ext cx="6543946" cy="1790700"/>
          </a:xfrm>
          <a:prstGeom prst="rect">
            <a:avLst/>
          </a:prstGeom>
        </p:spPr>
        <p:txBody>
          <a:bodyPr anchor="t" rtlCol="false" tIns="0" lIns="0" bIns="0" rIns="0">
            <a:spAutoFit/>
          </a:bodyPr>
          <a:lstStyle/>
          <a:p>
            <a:pPr algn="l">
              <a:lnSpc>
                <a:spcPts val="6480"/>
              </a:lnSpc>
            </a:pPr>
            <a:r>
              <a:rPr lang="en-US" b="true" sz="5400" spc="-25">
                <a:solidFill>
                  <a:srgbClr val="00B0F0"/>
                </a:solidFill>
                <a:latin typeface="Poppins Bold"/>
                <a:ea typeface="Poppins Bold"/>
                <a:cs typeface="Poppins Bold"/>
                <a:sym typeface="Poppins Bold"/>
              </a:rPr>
              <a:t>Evaluation</a:t>
            </a:r>
          </a:p>
          <a:p>
            <a:pPr algn="l">
              <a:lnSpc>
                <a:spcPts val="7200"/>
              </a:lnSpc>
            </a:pPr>
            <a:r>
              <a:rPr lang="en-US" b="true" sz="6000" spc="-28">
                <a:solidFill>
                  <a:srgbClr val="595959"/>
                </a:solidFill>
                <a:latin typeface="Poppins Bold"/>
                <a:ea typeface="Poppins Bold"/>
                <a:cs typeface="Poppins Bold"/>
                <a:sym typeface="Poppins Bold"/>
              </a:rPr>
              <a:t>Of the Plan</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Workforce Diversity</a:t>
            </a:r>
          </a:p>
        </p:txBody>
      </p:sp>
      <p:graphicFrame>
        <p:nvGraphicFramePr>
          <p:cNvPr name="Table 3" id="3"/>
          <p:cNvGraphicFramePr>
            <a:graphicFrameLocks noGrp="true"/>
          </p:cNvGraphicFramePr>
          <p:nvPr/>
        </p:nvGraphicFramePr>
        <p:xfrm>
          <a:off x="457200" y="1491588"/>
          <a:ext cx="17348200" cy="5560612"/>
        </p:xfrm>
        <a:graphic>
          <a:graphicData uri="http://schemas.openxmlformats.org/drawingml/2006/table">
            <a:tbl>
              <a:tblPr/>
              <a:tblGrid>
                <a:gridCol w="2478314"/>
                <a:gridCol w="2478314"/>
                <a:gridCol w="2478314"/>
                <a:gridCol w="2478314"/>
                <a:gridCol w="1359306"/>
                <a:gridCol w="2510593"/>
                <a:gridCol w="3565043"/>
              </a:tblGrid>
              <a:tr h="544168">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508222">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Workforce Diversity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rowSpan="2">
                  <a:txBody>
                    <a:bodyPr anchor="t" rtlCol="false"/>
                    <a:lstStyle/>
                    <a:p>
                      <a:pPr algn="l">
                        <a:lnSpc>
                          <a:spcPts val="2160"/>
                        </a:lnSpc>
                        <a:defRPr/>
                      </a:pPr>
                      <a:r>
                        <a:rPr lang="en-US" sz="1800" spc="61">
                          <a:solidFill>
                            <a:srgbClr val="808080"/>
                          </a:solidFill>
                          <a:latin typeface="Evolventa"/>
                          <a:ea typeface="Evolventa"/>
                          <a:cs typeface="Evolventa"/>
                          <a:sym typeface="Evolventa"/>
                        </a:rPr>
                        <a:t>Recruit from a diverse, qualified group of candidates</a:t>
                      </a:r>
                      <a:endParaRPr lang="en-US" sz="1100"/>
                    </a:p>
                    <a:p>
                      <a:pPr algn="l">
                        <a:lnSpc>
                          <a:spcPts val="2160"/>
                        </a:lnSpc>
                      </a:pPr>
                      <a:r>
                        <a:rPr lang="en-US" sz="1800" spc="61">
                          <a:solidFill>
                            <a:srgbClr val="808080"/>
                          </a:solidFill>
                          <a:latin typeface="Evolventa"/>
                          <a:ea typeface="Evolventa"/>
                          <a:cs typeface="Evolventa"/>
                          <a:sym typeface="Evolventa"/>
                        </a:rPr>
                        <a:t>to increase diversity</a:t>
                      </a:r>
                    </a:p>
                    <a:p>
                      <a:pPr algn="l">
                        <a:lnSpc>
                          <a:spcPts val="2160"/>
                        </a:lnSpc>
                      </a:pPr>
                      <a:r>
                        <a:rPr lang="en-US" sz="1800" spc="61">
                          <a:solidFill>
                            <a:srgbClr val="808080"/>
                          </a:solidFill>
                          <a:latin typeface="Evolventa"/>
                          <a:ea typeface="Evolventa"/>
                          <a:cs typeface="Evolventa"/>
                          <a:sym typeface="Evolventa"/>
                        </a:rPr>
                        <a:t>of backgrounds, thoughts and perspectives</a:t>
                      </a:r>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Advertise roles in a range of media platforms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Roles advertised in at least 4 different media platforms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r h="2508222">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Workforce Diversity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vMerge="true">
                  <a:txBody>
                    <a:bodyPr anchor="t" rtlCol="false"/>
                    <a:lstStyle/>
                    <a:p>
                      <a:pPr algn="l">
                        <a:lnSpc>
                          <a:spcPts val="2160"/>
                        </a:lnSpc>
                        <a:defRPr/>
                      </a:pPr>
                      <a:r>
                        <a:rPr lang="en-US" sz="1800" spc="61">
                          <a:solidFill>
                            <a:srgbClr val="808080"/>
                          </a:solidFill>
                          <a:latin typeface="Evolventa"/>
                          <a:ea typeface="Evolventa"/>
                          <a:cs typeface="Evolventa"/>
                          <a:sym typeface="Evolventa"/>
                        </a:rPr>
                        <a:t>Recruit from a diverse, qualified group of candidates</a:t>
                      </a:r>
                      <a:endParaRPr lang="en-US" sz="1100"/>
                    </a:p>
                    <a:p>
                      <a:pPr algn="l">
                        <a:lnSpc>
                          <a:spcPts val="2160"/>
                        </a:lnSpc>
                      </a:pPr>
                      <a:r>
                        <a:rPr lang="en-US" sz="1800" spc="61">
                          <a:solidFill>
                            <a:srgbClr val="808080"/>
                          </a:solidFill>
                          <a:latin typeface="Evolventa"/>
                          <a:ea typeface="Evolventa"/>
                          <a:cs typeface="Evolventa"/>
                          <a:sym typeface="Evolventa"/>
                        </a:rPr>
                        <a:t>to increase diversity</a:t>
                      </a:r>
                    </a:p>
                    <a:p>
                      <a:pPr algn="l">
                        <a:lnSpc>
                          <a:spcPts val="2160"/>
                        </a:lnSpc>
                      </a:pPr>
                      <a:r>
                        <a:rPr lang="en-US" sz="1800" spc="61">
                          <a:solidFill>
                            <a:srgbClr val="808080"/>
                          </a:solidFill>
                          <a:latin typeface="Evolventa"/>
                          <a:ea typeface="Evolventa"/>
                          <a:cs typeface="Evolventa"/>
                          <a:sym typeface="Evolventa"/>
                        </a:rPr>
                        <a:t>of backgrounds, thoughts and perspectives</a:t>
                      </a:r>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Build relationships with diverse  Universities/</a:t>
                      </a:r>
                      <a:endParaRPr lang="en-US" sz="1100"/>
                    </a:p>
                    <a:p>
                      <a:pPr algn="l">
                        <a:lnSpc>
                          <a:spcPts val="2160"/>
                        </a:lnSpc>
                      </a:pPr>
                      <a:r>
                        <a:rPr lang="en-US" sz="1800" spc="61">
                          <a:solidFill>
                            <a:srgbClr val="808080"/>
                          </a:solidFill>
                          <a:latin typeface="Evolventa"/>
                          <a:ea typeface="Evolventa"/>
                          <a:cs typeface="Evolventa"/>
                          <a:sym typeface="Evolventa"/>
                        </a:rPr>
                        <a:t>Colleges and Diversity and Inclusion Departments</a:t>
                      </a: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Recruitment</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Ongoing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Build relationships with 8-10 diverse colleges (HBCU’s and colleges with diverse enrollment) throughout each year </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E8EDF5"/>
                    </a:solidFill>
                  </a:tcPr>
                </a:tc>
              </a:tr>
            </a:tbl>
          </a:graphicData>
        </a:graphic>
      </p:graphicFrame>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Workplace Inclusion</a:t>
            </a:r>
          </a:p>
        </p:txBody>
      </p:sp>
      <p:graphicFrame>
        <p:nvGraphicFramePr>
          <p:cNvPr name="Table 3" id="3"/>
          <p:cNvGraphicFramePr>
            <a:graphicFrameLocks noGrp="true"/>
          </p:cNvGraphicFramePr>
          <p:nvPr/>
        </p:nvGraphicFramePr>
        <p:xfrm>
          <a:off x="457200" y="1491588"/>
          <a:ext cx="17348200" cy="4298950"/>
        </p:xfrm>
        <a:graphic>
          <a:graphicData uri="http://schemas.openxmlformats.org/drawingml/2006/table">
            <a:tbl>
              <a:tblPr/>
              <a:tblGrid>
                <a:gridCol w="2478314"/>
                <a:gridCol w="2478314"/>
                <a:gridCol w="2951740"/>
                <a:gridCol w="2004889"/>
                <a:gridCol w="1434624"/>
                <a:gridCol w="2585911"/>
                <a:gridCol w="3414408"/>
              </a:tblGrid>
              <a:tr h="544534">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3754416">
                <a:tc>
                  <a:txBody>
                    <a:bodyPr anchor="t" rtlCol="false"/>
                    <a:lstStyle/>
                    <a:p>
                      <a:pPr algn="l">
                        <a:lnSpc>
                          <a:spcPts val="2160"/>
                        </a:lnSpc>
                        <a:defRPr/>
                      </a:pPr>
                      <a:r>
                        <a:rPr lang="en-US" sz="1800" spc="61">
                          <a:solidFill>
                            <a:srgbClr val="808080"/>
                          </a:solidFill>
                          <a:latin typeface="Evolventa"/>
                          <a:ea typeface="Evolventa"/>
                          <a:cs typeface="Evolventa"/>
                          <a:sym typeface="Evolventa"/>
                        </a:rPr>
                        <a:t>Workplace Inclusion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Foster a culture that encourages collaboration, flexibility and fairness to empower all employees in an inclusive environment</a:t>
                      </a:r>
                      <a:endParaRPr lang="en-US" sz="1100"/>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Implement ongoing Diversity &amp; Inclusion training model for all employees (examples: Workforce Diversity, Harmful Behaviors, IDEA Committee Resources training, Micro-aggressions, Unconscious Bias, Hiring Practices, Being Proactive in the Community, etc.)</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p>
                      <a:pPr algn="l">
                        <a:lnSpc>
                          <a:spcPts val="2160"/>
                        </a:lnSpc>
                      </a:pPr>
                      <a:r>
                        <a:rPr lang="en-US" sz="1800" spc="61">
                          <a:solidFill>
                            <a:srgbClr val="808080"/>
                          </a:solidFill>
                          <a:latin typeface="Evolventa"/>
                          <a:ea typeface="Evolventa"/>
                          <a:cs typeface="Evolventa"/>
                          <a:sym typeface="Evolventa"/>
                        </a:rPr>
                        <a:t>Human Resources</a:t>
                      </a: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Annually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D &amp; I trainings held annually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bl>
          </a:graphicData>
        </a:graphic>
      </p:graphicFrame>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48640" y="253649"/>
            <a:ext cx="15446810" cy="1003340"/>
          </a:xfrm>
          <a:prstGeom prst="rect">
            <a:avLst/>
          </a:prstGeom>
        </p:spPr>
        <p:txBody>
          <a:bodyPr anchor="t" rtlCol="false" tIns="0" lIns="0" bIns="0" rIns="0">
            <a:spAutoFit/>
          </a:bodyPr>
          <a:lstStyle/>
          <a:p>
            <a:pPr algn="l">
              <a:lnSpc>
                <a:spcPts val="6480"/>
              </a:lnSpc>
            </a:pPr>
            <a:r>
              <a:rPr lang="en-US" b="true" sz="5400" spc="-25">
                <a:solidFill>
                  <a:srgbClr val="41B6E6"/>
                </a:solidFill>
                <a:latin typeface="Evolventa Bold"/>
                <a:ea typeface="Evolventa Bold"/>
                <a:cs typeface="Evolventa Bold"/>
                <a:sym typeface="Evolventa Bold"/>
              </a:rPr>
              <a:t>Goal: </a:t>
            </a:r>
            <a:r>
              <a:rPr lang="en-US" b="true" sz="5400" spc="-25">
                <a:solidFill>
                  <a:srgbClr val="595959"/>
                </a:solidFill>
                <a:latin typeface="Evolventa Bold"/>
                <a:ea typeface="Evolventa Bold"/>
                <a:cs typeface="Evolventa Bold"/>
                <a:sym typeface="Evolventa Bold"/>
              </a:rPr>
              <a:t>Workplace Inclusion- Continued</a:t>
            </a:r>
          </a:p>
        </p:txBody>
      </p:sp>
      <p:graphicFrame>
        <p:nvGraphicFramePr>
          <p:cNvPr name="Table 3" id="3"/>
          <p:cNvGraphicFramePr>
            <a:graphicFrameLocks noGrp="true"/>
          </p:cNvGraphicFramePr>
          <p:nvPr/>
        </p:nvGraphicFramePr>
        <p:xfrm>
          <a:off x="609600" y="1638300"/>
          <a:ext cx="17348200" cy="3269654"/>
        </p:xfrm>
        <a:graphic>
          <a:graphicData uri="http://schemas.openxmlformats.org/drawingml/2006/table">
            <a:tbl>
              <a:tblPr/>
              <a:tblGrid>
                <a:gridCol w="2478314"/>
                <a:gridCol w="2478314"/>
                <a:gridCol w="2951740"/>
                <a:gridCol w="2004889"/>
                <a:gridCol w="1434624"/>
                <a:gridCol w="2585911"/>
                <a:gridCol w="3414408"/>
              </a:tblGrid>
              <a:tr h="314952">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Goals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Objective</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Actions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Accountability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By When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Measuring Success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c>
                  <a:txBody>
                    <a:bodyPr anchor="t" rtlCol="false"/>
                    <a:lstStyle/>
                    <a:p>
                      <a:pPr algn="l">
                        <a:lnSpc>
                          <a:spcPts val="2160"/>
                        </a:lnSpc>
                        <a:defRPr/>
                      </a:pPr>
                      <a:r>
                        <a:rPr lang="en-US" b="true" sz="1800" spc="76" u="sng">
                          <a:solidFill>
                            <a:srgbClr val="FFFFFF"/>
                          </a:solidFill>
                          <a:latin typeface="Evolventa Bold"/>
                          <a:ea typeface="Evolventa Bold"/>
                          <a:cs typeface="Evolventa Bold"/>
                          <a:sym typeface="Evolventa Bold"/>
                        </a:rPr>
                        <a:t>Successes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00B0F0"/>
                    </a:solidFill>
                  </a:tcPr>
                </a:tc>
              </a:tr>
              <a:tr h="2954702">
                <a:tc>
                  <a:txBody>
                    <a:bodyPr anchor="t" rtlCol="false"/>
                    <a:lstStyle/>
                    <a:p>
                      <a:pPr algn="l">
                        <a:lnSpc>
                          <a:spcPts val="2160"/>
                        </a:lnSpc>
                        <a:defRPr/>
                      </a:pPr>
                      <a:r>
                        <a:rPr lang="en-US" sz="1800" spc="61">
                          <a:solidFill>
                            <a:srgbClr val="808080"/>
                          </a:solidFill>
                          <a:latin typeface="Evolventa"/>
                          <a:ea typeface="Evolventa"/>
                          <a:cs typeface="Evolventa"/>
                          <a:sym typeface="Evolventa"/>
                        </a:rPr>
                        <a:t>Workplace Inclusion</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Foster a culture that encourages collaboration, flexibility and fairness to empower all employees in an inclusive environment</a:t>
                      </a:r>
                      <a:endParaRPr lang="en-US" sz="1100"/>
                    </a:p>
                    <a:p>
                      <a:pPr algn="l">
                        <a:lnSpc>
                          <a:spcPts val="2160"/>
                        </a:lnSpc>
                      </a:pPr>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Implement resource library that enhance staff awareness of inclusion and diversity topics</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Marketing</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Quarterly</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r>
                        <a:rPr lang="en-US" sz="1800" spc="61">
                          <a:solidFill>
                            <a:srgbClr val="808080"/>
                          </a:solidFill>
                          <a:latin typeface="Evolventa"/>
                          <a:ea typeface="Evolventa"/>
                          <a:cs typeface="Evolventa"/>
                          <a:sym typeface="Evolventa"/>
                        </a:rPr>
                        <a:t>Resource library implemented and updated with at least 1 new resource per quarter</a:t>
                      </a: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c>
                  <a:txBody>
                    <a:bodyPr anchor="t" rtlCol="false"/>
                    <a:lstStyle/>
                    <a:p>
                      <a:pPr algn="l">
                        <a:lnSpc>
                          <a:spcPts val="2160"/>
                        </a:lnSpc>
                        <a:defRPr/>
                      </a:pPr>
                      <a:endParaRPr lang="en-US" sz="1100"/>
                    </a:p>
                  </a:txBody>
                  <a:tcPr marL="91440" marR="91440" marT="91440" marB="91440" anchor="ctr">
                    <a:lnL cmpd="sng" algn="ctr" cap="flat" w="12700">
                      <a:solidFill>
                        <a:srgbClr val="000000"/>
                      </a:solidFill>
                      <a:prstDash val="solid"/>
                      <a:round/>
                      <a:headEnd type="none" w="med" len="med"/>
                      <a:tailEnd type="none" w="med" len="med"/>
                    </a:lnL>
                    <a:lnR cmpd="sng" algn="ctr" cap="flat" w="12700">
                      <a:solidFill>
                        <a:srgbClr val="000000"/>
                      </a:solidFill>
                      <a:prstDash val="solid"/>
                      <a:round/>
                      <a:headEnd type="none" w="med" len="med"/>
                      <a:tailEnd type="none" w="med" len="med"/>
                    </a:lnR>
                    <a:lnT cmpd="sng" algn="ctr" cap="flat" w="12700">
                      <a:solidFill>
                        <a:srgbClr val="000000"/>
                      </a:solidFill>
                      <a:prstDash val="solid"/>
                      <a:round/>
                      <a:headEnd type="none" w="med" len="med"/>
                      <a:tailEnd type="none" w="med" len="med"/>
                    </a:lnT>
                    <a:lnB cmpd="sng" algn="ctr" cap="flat" w="12700">
                      <a:solidFill>
                        <a:srgbClr val="000000"/>
                      </a:solidFill>
                      <a:prstDash val="solid"/>
                      <a:round/>
                      <a:headEnd type="none" w="med" len="med"/>
                      <a:tailEnd type="none" w="med" len="med"/>
                    </a:lnB>
                    <a:solidFill>
                      <a:srgbClr val="CDD9EA"/>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DAGVo1gloI4</dc:identifier>
  <dcterms:modified xsi:type="dcterms:W3CDTF">2011-08-01T06:04:30Z</dcterms:modified>
  <cp:revision>1</cp:revision>
  <dc:title>2025-2027 Strategic Plan- Inclusion and Diversity.pptx</dc:title>
</cp:coreProperties>
</file>